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4" r:id="rId1"/>
  </p:sldMasterIdLst>
  <p:notesMasterIdLst>
    <p:notesMasterId r:id="rId25"/>
  </p:notesMasterIdLst>
  <p:handoutMasterIdLst>
    <p:handoutMasterId r:id="rId26"/>
  </p:handoutMasterIdLst>
  <p:sldIdLst>
    <p:sldId id="282" r:id="rId2"/>
    <p:sldId id="284" r:id="rId3"/>
    <p:sldId id="283" r:id="rId4"/>
    <p:sldId id="285" r:id="rId5"/>
    <p:sldId id="297" r:id="rId6"/>
    <p:sldId id="274" r:id="rId7"/>
    <p:sldId id="289" r:id="rId8"/>
    <p:sldId id="276" r:id="rId9"/>
    <p:sldId id="292" r:id="rId10"/>
    <p:sldId id="270" r:id="rId11"/>
    <p:sldId id="290" r:id="rId12"/>
    <p:sldId id="287" r:id="rId13"/>
    <p:sldId id="293" r:id="rId14"/>
    <p:sldId id="259" r:id="rId15"/>
    <p:sldId id="260" r:id="rId16"/>
    <p:sldId id="261" r:id="rId17"/>
    <p:sldId id="294" r:id="rId18"/>
    <p:sldId id="264" r:id="rId19"/>
    <p:sldId id="295" r:id="rId20"/>
    <p:sldId id="267" r:id="rId21"/>
    <p:sldId id="296" r:id="rId22"/>
    <p:sldId id="277" r:id="rId23"/>
    <p:sldId id="278" r:id="rId2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CC"/>
    <a:srgbClr val="67B9CF"/>
    <a:srgbClr val="A70E09"/>
    <a:srgbClr val="FF66CC"/>
    <a:srgbClr val="E20000"/>
    <a:srgbClr val="F9970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5" autoAdjust="0"/>
    <p:restoredTop sz="81883" autoAdjust="0"/>
  </p:normalViewPr>
  <p:slideViewPr>
    <p:cSldViewPr>
      <p:cViewPr>
        <p:scale>
          <a:sx n="70" d="100"/>
          <a:sy n="70" d="100"/>
        </p:scale>
        <p:origin x="-840"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2" d="100"/>
          <a:sy n="82" d="100"/>
        </p:scale>
        <p:origin x="-1962" y="-7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082A07-A9B0-4FB5-BB90-10236F8C0BF8}" type="doc">
      <dgm:prSet loTypeId="urn:microsoft.com/office/officeart/2005/8/layout/vList5" loCatId="list" qsTypeId="urn:microsoft.com/office/officeart/2005/8/quickstyle/simple4" qsCatId="simple" csTypeId="urn:microsoft.com/office/officeart/2005/8/colors/accent4_2" csCatId="accent4" phldr="1"/>
      <dgm:spPr/>
      <dgm:t>
        <a:bodyPr/>
        <a:lstStyle/>
        <a:p>
          <a:endParaRPr lang="en-US"/>
        </a:p>
      </dgm:t>
    </dgm:pt>
    <dgm:pt modelId="{E356DB0C-2926-45EE-812E-0D988966E600}">
      <dgm:prSet phldrT="[Text]" custT="1"/>
      <dgm:spPr/>
      <dgm:t>
        <a:bodyPr/>
        <a:lstStyle/>
        <a:p>
          <a:r>
            <a:rPr lang="en-US" sz="3000" dirty="0" smtClean="0"/>
            <a:t>Family Health Care Decisions Act</a:t>
          </a:r>
          <a:endParaRPr lang="en-US" sz="3000" dirty="0"/>
        </a:p>
      </dgm:t>
    </dgm:pt>
    <dgm:pt modelId="{36F5BFFA-2EBC-414C-A021-1557403FEA09}" type="parTrans" cxnId="{8F0138FE-E817-4B40-AE4D-11A68F7271D7}">
      <dgm:prSet/>
      <dgm:spPr/>
      <dgm:t>
        <a:bodyPr/>
        <a:lstStyle/>
        <a:p>
          <a:endParaRPr lang="en-US"/>
        </a:p>
      </dgm:t>
    </dgm:pt>
    <dgm:pt modelId="{56E1341C-B716-4C14-BDC6-3E136819B63A}" type="sibTrans" cxnId="{8F0138FE-E817-4B40-AE4D-11A68F7271D7}">
      <dgm:prSet/>
      <dgm:spPr/>
      <dgm:t>
        <a:bodyPr/>
        <a:lstStyle/>
        <a:p>
          <a:endParaRPr lang="en-US"/>
        </a:p>
      </dgm:t>
    </dgm:pt>
    <dgm:pt modelId="{C4A13D75-8894-41AB-B04A-DC190F2DB960}">
      <dgm:prSet phldrT="[Text]" custT="1"/>
      <dgm:spPr/>
      <dgm:t>
        <a:bodyPr/>
        <a:lstStyle/>
        <a:p>
          <a:r>
            <a:rPr lang="en-US" sz="2000" dirty="0" smtClean="0"/>
            <a:t>Healthcare decisions can be made for patients that lack capacity and without prepared advance directives</a:t>
          </a:r>
          <a:endParaRPr lang="en-US" sz="2400" dirty="0"/>
        </a:p>
      </dgm:t>
    </dgm:pt>
    <dgm:pt modelId="{D42CAD0B-0849-4727-8C95-2B297EE02323}" type="sibTrans" cxnId="{AE424967-2E10-4E9F-A668-5C9A63DCB50A}">
      <dgm:prSet/>
      <dgm:spPr/>
      <dgm:t>
        <a:bodyPr/>
        <a:lstStyle/>
        <a:p>
          <a:endParaRPr lang="en-US"/>
        </a:p>
      </dgm:t>
    </dgm:pt>
    <dgm:pt modelId="{56262A7C-E883-4AEC-A14F-4595EF2E6DD5}" type="parTrans" cxnId="{AE424967-2E10-4E9F-A668-5C9A63DCB50A}">
      <dgm:prSet/>
      <dgm:spPr/>
      <dgm:t>
        <a:bodyPr/>
        <a:lstStyle/>
        <a:p>
          <a:endParaRPr lang="en-US"/>
        </a:p>
      </dgm:t>
    </dgm:pt>
    <dgm:pt modelId="{2208C4D7-C52E-4CCE-83C9-83B0BACD05C7}" type="pres">
      <dgm:prSet presAssocID="{AE082A07-A9B0-4FB5-BB90-10236F8C0BF8}" presName="Name0" presStyleCnt="0">
        <dgm:presLayoutVars>
          <dgm:dir/>
          <dgm:animLvl val="lvl"/>
          <dgm:resizeHandles val="exact"/>
        </dgm:presLayoutVars>
      </dgm:prSet>
      <dgm:spPr/>
      <dgm:t>
        <a:bodyPr/>
        <a:lstStyle/>
        <a:p>
          <a:endParaRPr lang="en-US"/>
        </a:p>
      </dgm:t>
    </dgm:pt>
    <dgm:pt modelId="{178981D4-70F0-48B9-953A-EFC2B33B9F52}" type="pres">
      <dgm:prSet presAssocID="{E356DB0C-2926-45EE-812E-0D988966E600}" presName="linNode" presStyleCnt="0"/>
      <dgm:spPr/>
      <dgm:t>
        <a:bodyPr/>
        <a:lstStyle/>
        <a:p>
          <a:endParaRPr lang="en-US"/>
        </a:p>
      </dgm:t>
    </dgm:pt>
    <dgm:pt modelId="{B7C4B9E5-FC37-4A07-992C-4BE111632F76}" type="pres">
      <dgm:prSet presAssocID="{E356DB0C-2926-45EE-812E-0D988966E600}" presName="parentText" presStyleLbl="node1" presStyleIdx="0" presStyleCnt="1" custLinFactNeighborY="-2128">
        <dgm:presLayoutVars>
          <dgm:chMax val="1"/>
          <dgm:bulletEnabled val="1"/>
        </dgm:presLayoutVars>
      </dgm:prSet>
      <dgm:spPr/>
      <dgm:t>
        <a:bodyPr/>
        <a:lstStyle/>
        <a:p>
          <a:endParaRPr lang="en-US"/>
        </a:p>
      </dgm:t>
    </dgm:pt>
    <dgm:pt modelId="{1B0E222F-04CA-4B4E-B876-1D456E024F62}" type="pres">
      <dgm:prSet presAssocID="{E356DB0C-2926-45EE-812E-0D988966E600}" presName="descendantText" presStyleLbl="alignAccFollowNode1" presStyleIdx="0" presStyleCnt="1" custScaleY="72108" custLinFactNeighborX="-2778" custLinFactNeighborY="-7829">
        <dgm:presLayoutVars>
          <dgm:bulletEnabled val="1"/>
        </dgm:presLayoutVars>
      </dgm:prSet>
      <dgm:spPr/>
      <dgm:t>
        <a:bodyPr/>
        <a:lstStyle/>
        <a:p>
          <a:endParaRPr lang="en-US"/>
        </a:p>
      </dgm:t>
    </dgm:pt>
  </dgm:ptLst>
  <dgm:cxnLst>
    <dgm:cxn modelId="{8F0138FE-E817-4B40-AE4D-11A68F7271D7}" srcId="{AE082A07-A9B0-4FB5-BB90-10236F8C0BF8}" destId="{E356DB0C-2926-45EE-812E-0D988966E600}" srcOrd="0" destOrd="0" parTransId="{36F5BFFA-2EBC-414C-A021-1557403FEA09}" sibTransId="{56E1341C-B716-4C14-BDC6-3E136819B63A}"/>
    <dgm:cxn modelId="{AE424967-2E10-4E9F-A668-5C9A63DCB50A}" srcId="{E356DB0C-2926-45EE-812E-0D988966E600}" destId="{C4A13D75-8894-41AB-B04A-DC190F2DB960}" srcOrd="0" destOrd="0" parTransId="{56262A7C-E883-4AEC-A14F-4595EF2E6DD5}" sibTransId="{D42CAD0B-0849-4727-8C95-2B297EE02323}"/>
    <dgm:cxn modelId="{00228E42-498D-4FFE-B7E4-F420B2DCAFFC}" type="presOf" srcId="{AE082A07-A9B0-4FB5-BB90-10236F8C0BF8}" destId="{2208C4D7-C52E-4CCE-83C9-83B0BACD05C7}" srcOrd="0" destOrd="0" presId="urn:microsoft.com/office/officeart/2005/8/layout/vList5"/>
    <dgm:cxn modelId="{E3E7E983-926F-49FA-8720-F91414582D0A}" type="presOf" srcId="{C4A13D75-8894-41AB-B04A-DC190F2DB960}" destId="{1B0E222F-04CA-4B4E-B876-1D456E024F62}" srcOrd="0" destOrd="0" presId="urn:microsoft.com/office/officeart/2005/8/layout/vList5"/>
    <dgm:cxn modelId="{C9C4B1CA-6B09-4811-8359-FBCA055471A1}" type="presOf" srcId="{E356DB0C-2926-45EE-812E-0D988966E600}" destId="{B7C4B9E5-FC37-4A07-992C-4BE111632F76}" srcOrd="0" destOrd="0" presId="urn:microsoft.com/office/officeart/2005/8/layout/vList5"/>
    <dgm:cxn modelId="{FA7E04E2-51EF-4B7C-8690-AF192EB4B14F}" type="presParOf" srcId="{2208C4D7-C52E-4CCE-83C9-83B0BACD05C7}" destId="{178981D4-70F0-48B9-953A-EFC2B33B9F52}" srcOrd="0" destOrd="0" presId="urn:microsoft.com/office/officeart/2005/8/layout/vList5"/>
    <dgm:cxn modelId="{54CE1E54-7D37-413C-B812-B0A9D2D04233}" type="presParOf" srcId="{178981D4-70F0-48B9-953A-EFC2B33B9F52}" destId="{B7C4B9E5-FC37-4A07-992C-4BE111632F76}" srcOrd="0" destOrd="0" presId="urn:microsoft.com/office/officeart/2005/8/layout/vList5"/>
    <dgm:cxn modelId="{6FA66EC4-88B2-491E-B272-5288BFFC260F}" type="presParOf" srcId="{178981D4-70F0-48B9-953A-EFC2B33B9F52}" destId="{1B0E222F-04CA-4B4E-B876-1D456E024F62}"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E082A07-A9B0-4FB5-BB90-10236F8C0BF8}" type="doc">
      <dgm:prSet loTypeId="urn:microsoft.com/office/officeart/2009/3/layout/StepUpProcess" loCatId="process" qsTypeId="urn:microsoft.com/office/officeart/2005/8/quickstyle/simple3" qsCatId="simple" csTypeId="urn:microsoft.com/office/officeart/2005/8/colors/colorful1#1" csCatId="colorful" phldr="1"/>
      <dgm:spPr/>
      <dgm:t>
        <a:bodyPr/>
        <a:lstStyle/>
        <a:p>
          <a:endParaRPr lang="en-US"/>
        </a:p>
      </dgm:t>
    </dgm:pt>
    <dgm:pt modelId="{40CD57A2-A849-4C85-BF39-1679F28E9E72}">
      <dgm:prSet phldrT="[Text]" custT="1"/>
      <dgm:spPr/>
      <dgm:t>
        <a:bodyPr/>
        <a:lstStyle/>
        <a:p>
          <a:r>
            <a:rPr lang="en-US" sz="2400" dirty="0" smtClean="0"/>
            <a:t>It’s a felony in NY to assault a nurse on duty.</a:t>
          </a:r>
          <a:endParaRPr lang="en-US" sz="2400" dirty="0"/>
        </a:p>
      </dgm:t>
    </dgm:pt>
    <dgm:pt modelId="{B5DD60C4-A914-41D7-A640-1D6B67A91516}" type="parTrans" cxnId="{41405C96-528C-4A5E-BEA6-BBB752404B7A}">
      <dgm:prSet/>
      <dgm:spPr/>
      <dgm:t>
        <a:bodyPr/>
        <a:lstStyle/>
        <a:p>
          <a:endParaRPr lang="en-US" sz="4000"/>
        </a:p>
      </dgm:t>
    </dgm:pt>
    <dgm:pt modelId="{EFF8902D-4ADC-43C2-9269-E46A746137D4}" type="sibTrans" cxnId="{41405C96-528C-4A5E-BEA6-BBB752404B7A}">
      <dgm:prSet/>
      <dgm:spPr/>
      <dgm:t>
        <a:bodyPr/>
        <a:lstStyle/>
        <a:p>
          <a:endParaRPr lang="en-US" sz="4000"/>
        </a:p>
      </dgm:t>
    </dgm:pt>
    <dgm:pt modelId="{964F72F4-CDBC-4B35-AAF2-0E9FB925F7A1}">
      <dgm:prSet phldrT="[Text]" custT="1"/>
      <dgm:spPr/>
      <dgm:t>
        <a:bodyPr/>
        <a:lstStyle/>
        <a:p>
          <a:r>
            <a:rPr lang="en-US" sz="2400" dirty="0" smtClean="0"/>
            <a:t>Became law November 1, 2010</a:t>
          </a:r>
          <a:endParaRPr lang="en-US" sz="2400" dirty="0"/>
        </a:p>
      </dgm:t>
    </dgm:pt>
    <dgm:pt modelId="{EA297822-2B6C-4532-98D8-FFB0FCB87CEB}" type="parTrans" cxnId="{AFA955AF-0DD5-42DD-AD22-55F90129191C}">
      <dgm:prSet/>
      <dgm:spPr/>
      <dgm:t>
        <a:bodyPr/>
        <a:lstStyle/>
        <a:p>
          <a:endParaRPr lang="en-US" sz="4000"/>
        </a:p>
      </dgm:t>
    </dgm:pt>
    <dgm:pt modelId="{414D3108-3620-4752-96CA-407E49612C19}" type="sibTrans" cxnId="{AFA955AF-0DD5-42DD-AD22-55F90129191C}">
      <dgm:prSet/>
      <dgm:spPr/>
      <dgm:t>
        <a:bodyPr/>
        <a:lstStyle/>
        <a:p>
          <a:endParaRPr lang="en-US" sz="4000"/>
        </a:p>
      </dgm:t>
    </dgm:pt>
    <dgm:pt modelId="{361DF26B-99E1-4603-A4F0-4910240EBE9E}" type="pres">
      <dgm:prSet presAssocID="{AE082A07-A9B0-4FB5-BB90-10236F8C0BF8}" presName="rootnode" presStyleCnt="0">
        <dgm:presLayoutVars>
          <dgm:chMax/>
          <dgm:chPref/>
          <dgm:dir/>
          <dgm:animLvl val="lvl"/>
        </dgm:presLayoutVars>
      </dgm:prSet>
      <dgm:spPr/>
      <dgm:t>
        <a:bodyPr/>
        <a:lstStyle/>
        <a:p>
          <a:endParaRPr lang="en-US"/>
        </a:p>
      </dgm:t>
    </dgm:pt>
    <dgm:pt modelId="{C7915F6C-6861-4821-A779-BB2BA5EBCF10}" type="pres">
      <dgm:prSet presAssocID="{964F72F4-CDBC-4B35-AAF2-0E9FB925F7A1}" presName="composite" presStyleCnt="0"/>
      <dgm:spPr/>
      <dgm:t>
        <a:bodyPr/>
        <a:lstStyle/>
        <a:p>
          <a:endParaRPr lang="en-US"/>
        </a:p>
      </dgm:t>
    </dgm:pt>
    <dgm:pt modelId="{28BC7A8E-706B-4C54-9252-949FEDAE4DEB}" type="pres">
      <dgm:prSet presAssocID="{964F72F4-CDBC-4B35-AAF2-0E9FB925F7A1}" presName="LShape" presStyleLbl="alignNode1" presStyleIdx="0" presStyleCnt="3"/>
      <dgm:spPr/>
      <dgm:t>
        <a:bodyPr/>
        <a:lstStyle/>
        <a:p>
          <a:endParaRPr lang="en-US"/>
        </a:p>
      </dgm:t>
    </dgm:pt>
    <dgm:pt modelId="{24FFFBAB-652C-4A45-BD69-5FE0391CBF12}" type="pres">
      <dgm:prSet presAssocID="{964F72F4-CDBC-4B35-AAF2-0E9FB925F7A1}" presName="ParentText" presStyleLbl="revTx" presStyleIdx="0" presStyleCnt="2">
        <dgm:presLayoutVars>
          <dgm:chMax val="0"/>
          <dgm:chPref val="0"/>
          <dgm:bulletEnabled val="1"/>
        </dgm:presLayoutVars>
      </dgm:prSet>
      <dgm:spPr/>
      <dgm:t>
        <a:bodyPr/>
        <a:lstStyle/>
        <a:p>
          <a:endParaRPr lang="en-US"/>
        </a:p>
      </dgm:t>
    </dgm:pt>
    <dgm:pt modelId="{1772BB8A-C943-4126-9B5B-58B839F97D8A}" type="pres">
      <dgm:prSet presAssocID="{964F72F4-CDBC-4B35-AAF2-0E9FB925F7A1}" presName="Triangle" presStyleLbl="alignNode1" presStyleIdx="1" presStyleCnt="3"/>
      <dgm:spPr/>
      <dgm:t>
        <a:bodyPr/>
        <a:lstStyle/>
        <a:p>
          <a:endParaRPr lang="en-US"/>
        </a:p>
      </dgm:t>
    </dgm:pt>
    <dgm:pt modelId="{AB43B19B-2C66-4250-AD1C-53B08B9FA3CB}" type="pres">
      <dgm:prSet presAssocID="{414D3108-3620-4752-96CA-407E49612C19}" presName="sibTrans" presStyleCnt="0"/>
      <dgm:spPr/>
      <dgm:t>
        <a:bodyPr/>
        <a:lstStyle/>
        <a:p>
          <a:endParaRPr lang="en-US"/>
        </a:p>
      </dgm:t>
    </dgm:pt>
    <dgm:pt modelId="{78F8609F-64E2-4AE2-AAEB-25B64CF4E597}" type="pres">
      <dgm:prSet presAssocID="{414D3108-3620-4752-96CA-407E49612C19}" presName="space" presStyleCnt="0"/>
      <dgm:spPr/>
      <dgm:t>
        <a:bodyPr/>
        <a:lstStyle/>
        <a:p>
          <a:endParaRPr lang="en-US"/>
        </a:p>
      </dgm:t>
    </dgm:pt>
    <dgm:pt modelId="{3BE9EEC0-D84E-4963-BA64-AD6CBE5E2259}" type="pres">
      <dgm:prSet presAssocID="{40CD57A2-A849-4C85-BF39-1679F28E9E72}" presName="composite" presStyleCnt="0"/>
      <dgm:spPr/>
      <dgm:t>
        <a:bodyPr/>
        <a:lstStyle/>
        <a:p>
          <a:endParaRPr lang="en-US"/>
        </a:p>
      </dgm:t>
    </dgm:pt>
    <dgm:pt modelId="{1588A783-808E-43B5-85A7-DD98319AD80D}" type="pres">
      <dgm:prSet presAssocID="{40CD57A2-A849-4C85-BF39-1679F28E9E72}" presName="LShape" presStyleLbl="alignNode1" presStyleIdx="2" presStyleCnt="3"/>
      <dgm:spPr/>
      <dgm:t>
        <a:bodyPr/>
        <a:lstStyle/>
        <a:p>
          <a:endParaRPr lang="en-US"/>
        </a:p>
      </dgm:t>
    </dgm:pt>
    <dgm:pt modelId="{F0B14D91-5F06-468C-9F85-94B213494177}" type="pres">
      <dgm:prSet presAssocID="{40CD57A2-A849-4C85-BF39-1679F28E9E72}" presName="ParentText" presStyleLbl="revTx" presStyleIdx="1" presStyleCnt="2">
        <dgm:presLayoutVars>
          <dgm:chMax val="0"/>
          <dgm:chPref val="0"/>
          <dgm:bulletEnabled val="1"/>
        </dgm:presLayoutVars>
      </dgm:prSet>
      <dgm:spPr/>
      <dgm:t>
        <a:bodyPr/>
        <a:lstStyle/>
        <a:p>
          <a:endParaRPr lang="en-US"/>
        </a:p>
      </dgm:t>
    </dgm:pt>
  </dgm:ptLst>
  <dgm:cxnLst>
    <dgm:cxn modelId="{41405C96-528C-4A5E-BEA6-BBB752404B7A}" srcId="{AE082A07-A9B0-4FB5-BB90-10236F8C0BF8}" destId="{40CD57A2-A849-4C85-BF39-1679F28E9E72}" srcOrd="1" destOrd="0" parTransId="{B5DD60C4-A914-41D7-A640-1D6B67A91516}" sibTransId="{EFF8902D-4ADC-43C2-9269-E46A746137D4}"/>
    <dgm:cxn modelId="{0E704A3D-EE4C-4DBA-B26A-BE76AE7FB74D}" type="presOf" srcId="{964F72F4-CDBC-4B35-AAF2-0E9FB925F7A1}" destId="{24FFFBAB-652C-4A45-BD69-5FE0391CBF12}" srcOrd="0" destOrd="0" presId="urn:microsoft.com/office/officeart/2009/3/layout/StepUpProcess"/>
    <dgm:cxn modelId="{E316B0F8-E9D5-47F9-802C-04FCC21209E3}" type="presOf" srcId="{AE082A07-A9B0-4FB5-BB90-10236F8C0BF8}" destId="{361DF26B-99E1-4603-A4F0-4910240EBE9E}" srcOrd="0" destOrd="0" presId="urn:microsoft.com/office/officeart/2009/3/layout/StepUpProcess"/>
    <dgm:cxn modelId="{AFA955AF-0DD5-42DD-AD22-55F90129191C}" srcId="{AE082A07-A9B0-4FB5-BB90-10236F8C0BF8}" destId="{964F72F4-CDBC-4B35-AAF2-0E9FB925F7A1}" srcOrd="0" destOrd="0" parTransId="{EA297822-2B6C-4532-98D8-FFB0FCB87CEB}" sibTransId="{414D3108-3620-4752-96CA-407E49612C19}"/>
    <dgm:cxn modelId="{A4BCC49F-B19B-46CA-9DFF-225EB6697905}" type="presOf" srcId="{40CD57A2-A849-4C85-BF39-1679F28E9E72}" destId="{F0B14D91-5F06-468C-9F85-94B213494177}" srcOrd="0" destOrd="0" presId="urn:microsoft.com/office/officeart/2009/3/layout/StepUpProcess"/>
    <dgm:cxn modelId="{DBCFBD6D-4A3E-4948-86B2-2872D0A3F886}" type="presParOf" srcId="{361DF26B-99E1-4603-A4F0-4910240EBE9E}" destId="{C7915F6C-6861-4821-A779-BB2BA5EBCF10}" srcOrd="0" destOrd="0" presId="urn:microsoft.com/office/officeart/2009/3/layout/StepUpProcess"/>
    <dgm:cxn modelId="{91F9EDE6-DF97-4560-ACBD-80F1CB474ABF}" type="presParOf" srcId="{C7915F6C-6861-4821-A779-BB2BA5EBCF10}" destId="{28BC7A8E-706B-4C54-9252-949FEDAE4DEB}" srcOrd="0" destOrd="0" presId="urn:microsoft.com/office/officeart/2009/3/layout/StepUpProcess"/>
    <dgm:cxn modelId="{0EEC8384-8148-4C58-8913-2D58889657F5}" type="presParOf" srcId="{C7915F6C-6861-4821-A779-BB2BA5EBCF10}" destId="{24FFFBAB-652C-4A45-BD69-5FE0391CBF12}" srcOrd="1" destOrd="0" presId="urn:microsoft.com/office/officeart/2009/3/layout/StepUpProcess"/>
    <dgm:cxn modelId="{11DAF4E1-45B8-43CB-ACDE-992A64A429D9}" type="presParOf" srcId="{C7915F6C-6861-4821-A779-BB2BA5EBCF10}" destId="{1772BB8A-C943-4126-9B5B-58B839F97D8A}" srcOrd="2" destOrd="0" presId="urn:microsoft.com/office/officeart/2009/3/layout/StepUpProcess"/>
    <dgm:cxn modelId="{AB79CF40-518D-43A7-9644-5BFEC7B397BB}" type="presParOf" srcId="{361DF26B-99E1-4603-A4F0-4910240EBE9E}" destId="{AB43B19B-2C66-4250-AD1C-53B08B9FA3CB}" srcOrd="1" destOrd="0" presId="urn:microsoft.com/office/officeart/2009/3/layout/StepUpProcess"/>
    <dgm:cxn modelId="{D43EA7DA-B264-4254-8658-7079B5DDA252}" type="presParOf" srcId="{AB43B19B-2C66-4250-AD1C-53B08B9FA3CB}" destId="{78F8609F-64E2-4AE2-AAEB-25B64CF4E597}" srcOrd="0" destOrd="0" presId="urn:microsoft.com/office/officeart/2009/3/layout/StepUpProcess"/>
    <dgm:cxn modelId="{68D6ED04-FD92-4300-8F02-215D31177ADD}" type="presParOf" srcId="{361DF26B-99E1-4603-A4F0-4910240EBE9E}" destId="{3BE9EEC0-D84E-4963-BA64-AD6CBE5E2259}" srcOrd="2" destOrd="0" presId="urn:microsoft.com/office/officeart/2009/3/layout/StepUpProcess"/>
    <dgm:cxn modelId="{4758BB43-D9DF-40A6-BD97-6B9CFCB33617}" type="presParOf" srcId="{3BE9EEC0-D84E-4963-BA64-AD6CBE5E2259}" destId="{1588A783-808E-43B5-85A7-DD98319AD80D}" srcOrd="0" destOrd="0" presId="urn:microsoft.com/office/officeart/2009/3/layout/StepUpProcess"/>
    <dgm:cxn modelId="{17DF9077-5331-4BA7-9EC8-C7E74D87D55F}" type="presParOf" srcId="{3BE9EEC0-D84E-4963-BA64-AD6CBE5E2259}" destId="{F0B14D91-5F06-468C-9F85-94B213494177}" srcOrd="1" destOrd="0" presId="urn:microsoft.com/office/officeart/2009/3/layout/StepUp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E83BA35-FA86-430E-ADB8-1F19A8D30177}" type="doc">
      <dgm:prSet loTypeId="urn:microsoft.com/office/officeart/2008/layout/LinedList" loCatId="list" qsTypeId="urn:microsoft.com/office/officeart/2005/8/quickstyle/simple4" qsCatId="simple" csTypeId="urn:microsoft.com/office/officeart/2005/8/colors/colorful4" csCatId="colorful" phldr="1"/>
      <dgm:spPr/>
    </dgm:pt>
    <dgm:pt modelId="{1EFE4F0A-9F30-4C6E-85F5-E858F9F46C41}">
      <dgm:prSet phldrT="[Text]" custT="1"/>
      <dgm:spPr/>
      <dgm:t>
        <a:bodyPr/>
        <a:lstStyle/>
        <a:p>
          <a:r>
            <a:rPr lang="en-US" sz="3600" dirty="0" smtClean="0"/>
            <a:t>Letter Writing</a:t>
          </a:r>
          <a:endParaRPr lang="en-US" sz="3600" dirty="0"/>
        </a:p>
      </dgm:t>
    </dgm:pt>
    <dgm:pt modelId="{DAB85ECC-3E67-41A8-BFD4-7161064C68C9}" type="parTrans" cxnId="{8F0774A6-426E-497F-845F-49BAD243C6F2}">
      <dgm:prSet/>
      <dgm:spPr/>
      <dgm:t>
        <a:bodyPr/>
        <a:lstStyle/>
        <a:p>
          <a:endParaRPr lang="en-US" sz="3600"/>
        </a:p>
      </dgm:t>
    </dgm:pt>
    <dgm:pt modelId="{40DAEC2E-141A-4087-93FC-B8B58711A6F7}" type="sibTrans" cxnId="{8F0774A6-426E-497F-845F-49BAD243C6F2}">
      <dgm:prSet/>
      <dgm:spPr/>
      <dgm:t>
        <a:bodyPr/>
        <a:lstStyle/>
        <a:p>
          <a:endParaRPr lang="en-US" sz="3600"/>
        </a:p>
      </dgm:t>
    </dgm:pt>
    <dgm:pt modelId="{BDB58ECC-9278-4708-ABED-4B2296090750}">
      <dgm:prSet phldrT="[Text]" custT="1"/>
      <dgm:spPr/>
      <dgm:t>
        <a:bodyPr/>
        <a:lstStyle/>
        <a:p>
          <a:pPr algn="r"/>
          <a:r>
            <a:rPr lang="en-US" sz="3600" dirty="0" smtClean="0"/>
            <a:t>Electronic Mail</a:t>
          </a:r>
          <a:endParaRPr lang="en-US" sz="3600" dirty="0"/>
        </a:p>
      </dgm:t>
    </dgm:pt>
    <dgm:pt modelId="{16B8A200-AA9C-42EC-80A6-6FBD0BCD90C5}" type="parTrans" cxnId="{CF008011-22AE-470C-982B-78056732A252}">
      <dgm:prSet/>
      <dgm:spPr/>
      <dgm:t>
        <a:bodyPr/>
        <a:lstStyle/>
        <a:p>
          <a:endParaRPr lang="en-US" sz="3600"/>
        </a:p>
      </dgm:t>
    </dgm:pt>
    <dgm:pt modelId="{520AFE3D-B2F0-4F41-9FE5-B7D5F803DB93}" type="sibTrans" cxnId="{CF008011-22AE-470C-982B-78056732A252}">
      <dgm:prSet/>
      <dgm:spPr/>
      <dgm:t>
        <a:bodyPr/>
        <a:lstStyle/>
        <a:p>
          <a:endParaRPr lang="en-US" sz="3600"/>
        </a:p>
      </dgm:t>
    </dgm:pt>
    <dgm:pt modelId="{6F48BAD4-E5E4-47F1-B518-D93223C852AB}">
      <dgm:prSet phldrT="[Text]" custT="1"/>
      <dgm:spPr/>
      <dgm:t>
        <a:bodyPr/>
        <a:lstStyle/>
        <a:p>
          <a:r>
            <a:rPr lang="en-US" sz="3600" smtClean="0"/>
            <a:t>Office Visits</a:t>
          </a:r>
          <a:endParaRPr lang="en-US" sz="3600" dirty="0"/>
        </a:p>
      </dgm:t>
    </dgm:pt>
    <dgm:pt modelId="{622E75A8-5638-48AB-BAB9-653A7FAF1B4E}" type="parTrans" cxnId="{B4CAC6BC-E09D-4295-96B3-6CE654B49427}">
      <dgm:prSet/>
      <dgm:spPr/>
      <dgm:t>
        <a:bodyPr/>
        <a:lstStyle/>
        <a:p>
          <a:endParaRPr lang="en-US" sz="3600"/>
        </a:p>
      </dgm:t>
    </dgm:pt>
    <dgm:pt modelId="{8BC0E1A0-1F4C-44A4-8607-6328D64D8D12}" type="sibTrans" cxnId="{B4CAC6BC-E09D-4295-96B3-6CE654B49427}">
      <dgm:prSet/>
      <dgm:spPr/>
      <dgm:t>
        <a:bodyPr/>
        <a:lstStyle/>
        <a:p>
          <a:endParaRPr lang="en-US" sz="3600"/>
        </a:p>
      </dgm:t>
    </dgm:pt>
    <dgm:pt modelId="{6761BA08-AF2B-466D-8C90-E447B7D68956}" type="pres">
      <dgm:prSet presAssocID="{2E83BA35-FA86-430E-ADB8-1F19A8D30177}" presName="vert0" presStyleCnt="0">
        <dgm:presLayoutVars>
          <dgm:dir/>
          <dgm:animOne val="branch"/>
          <dgm:animLvl val="lvl"/>
        </dgm:presLayoutVars>
      </dgm:prSet>
      <dgm:spPr/>
    </dgm:pt>
    <dgm:pt modelId="{19FEEC04-097D-4298-800C-C5226BEFA017}" type="pres">
      <dgm:prSet presAssocID="{1EFE4F0A-9F30-4C6E-85F5-E858F9F46C41}" presName="thickLine" presStyleLbl="alignNode1" presStyleIdx="0" presStyleCnt="3"/>
      <dgm:spPr/>
    </dgm:pt>
    <dgm:pt modelId="{B532B433-C4E3-441A-98AF-27B09D271FA9}" type="pres">
      <dgm:prSet presAssocID="{1EFE4F0A-9F30-4C6E-85F5-E858F9F46C41}" presName="horz1" presStyleCnt="0"/>
      <dgm:spPr/>
    </dgm:pt>
    <dgm:pt modelId="{CFEB5B5C-46B1-4029-8EE1-48C7DB4B4551}" type="pres">
      <dgm:prSet presAssocID="{1EFE4F0A-9F30-4C6E-85F5-E858F9F46C41}" presName="tx1" presStyleLbl="revTx" presStyleIdx="0" presStyleCnt="3"/>
      <dgm:spPr/>
      <dgm:t>
        <a:bodyPr/>
        <a:lstStyle/>
        <a:p>
          <a:endParaRPr lang="en-US"/>
        </a:p>
      </dgm:t>
    </dgm:pt>
    <dgm:pt modelId="{19B54A17-A6A0-44B1-865E-29A2607DC8C9}" type="pres">
      <dgm:prSet presAssocID="{1EFE4F0A-9F30-4C6E-85F5-E858F9F46C41}" presName="vert1" presStyleCnt="0"/>
      <dgm:spPr/>
    </dgm:pt>
    <dgm:pt modelId="{E2D7B354-699A-42D6-A01E-71FBD45DAF6E}" type="pres">
      <dgm:prSet presAssocID="{BDB58ECC-9278-4708-ABED-4B2296090750}" presName="thickLine" presStyleLbl="alignNode1" presStyleIdx="1" presStyleCnt="3"/>
      <dgm:spPr/>
    </dgm:pt>
    <dgm:pt modelId="{5D202A88-FC72-44D3-92BA-5844D7783FAB}" type="pres">
      <dgm:prSet presAssocID="{BDB58ECC-9278-4708-ABED-4B2296090750}" presName="horz1" presStyleCnt="0"/>
      <dgm:spPr/>
    </dgm:pt>
    <dgm:pt modelId="{1012CAFC-B5CB-40C2-A774-C21F0FD86FE0}" type="pres">
      <dgm:prSet presAssocID="{BDB58ECC-9278-4708-ABED-4B2296090750}" presName="tx1" presStyleLbl="revTx" presStyleIdx="1" presStyleCnt="3"/>
      <dgm:spPr/>
      <dgm:t>
        <a:bodyPr/>
        <a:lstStyle/>
        <a:p>
          <a:endParaRPr lang="en-US"/>
        </a:p>
      </dgm:t>
    </dgm:pt>
    <dgm:pt modelId="{037A7301-E072-4BF3-A446-0ED78AE72A98}" type="pres">
      <dgm:prSet presAssocID="{BDB58ECC-9278-4708-ABED-4B2296090750}" presName="vert1" presStyleCnt="0"/>
      <dgm:spPr/>
    </dgm:pt>
    <dgm:pt modelId="{CC574F9F-406C-4547-A5BF-593B2E9A64DA}" type="pres">
      <dgm:prSet presAssocID="{6F48BAD4-E5E4-47F1-B518-D93223C852AB}" presName="thickLine" presStyleLbl="alignNode1" presStyleIdx="2" presStyleCnt="3"/>
      <dgm:spPr/>
    </dgm:pt>
    <dgm:pt modelId="{099448F6-76A8-4676-865C-5D0E1134074A}" type="pres">
      <dgm:prSet presAssocID="{6F48BAD4-E5E4-47F1-B518-D93223C852AB}" presName="horz1" presStyleCnt="0"/>
      <dgm:spPr/>
    </dgm:pt>
    <dgm:pt modelId="{D1904AE2-91A6-494D-BC97-2C4521071680}" type="pres">
      <dgm:prSet presAssocID="{6F48BAD4-E5E4-47F1-B518-D93223C852AB}" presName="tx1" presStyleLbl="revTx" presStyleIdx="2" presStyleCnt="3"/>
      <dgm:spPr/>
      <dgm:t>
        <a:bodyPr/>
        <a:lstStyle/>
        <a:p>
          <a:endParaRPr lang="en-US"/>
        </a:p>
      </dgm:t>
    </dgm:pt>
    <dgm:pt modelId="{E3512D75-B178-4474-A9C7-074DDB7983B6}" type="pres">
      <dgm:prSet presAssocID="{6F48BAD4-E5E4-47F1-B518-D93223C852AB}" presName="vert1" presStyleCnt="0"/>
      <dgm:spPr/>
    </dgm:pt>
  </dgm:ptLst>
  <dgm:cxnLst>
    <dgm:cxn modelId="{DE375837-28D6-468B-85F3-CBF58AB7DBE1}" type="presOf" srcId="{6F48BAD4-E5E4-47F1-B518-D93223C852AB}" destId="{D1904AE2-91A6-494D-BC97-2C4521071680}" srcOrd="0" destOrd="0" presId="urn:microsoft.com/office/officeart/2008/layout/LinedList"/>
    <dgm:cxn modelId="{B4CAC6BC-E09D-4295-96B3-6CE654B49427}" srcId="{2E83BA35-FA86-430E-ADB8-1F19A8D30177}" destId="{6F48BAD4-E5E4-47F1-B518-D93223C852AB}" srcOrd="2" destOrd="0" parTransId="{622E75A8-5638-48AB-BAB9-653A7FAF1B4E}" sibTransId="{8BC0E1A0-1F4C-44A4-8607-6328D64D8D12}"/>
    <dgm:cxn modelId="{8F0774A6-426E-497F-845F-49BAD243C6F2}" srcId="{2E83BA35-FA86-430E-ADB8-1F19A8D30177}" destId="{1EFE4F0A-9F30-4C6E-85F5-E858F9F46C41}" srcOrd="0" destOrd="0" parTransId="{DAB85ECC-3E67-41A8-BFD4-7161064C68C9}" sibTransId="{40DAEC2E-141A-4087-93FC-B8B58711A6F7}"/>
    <dgm:cxn modelId="{69AEFDF3-255A-4298-A1A4-1353B28C9D7B}" type="presOf" srcId="{2E83BA35-FA86-430E-ADB8-1F19A8D30177}" destId="{6761BA08-AF2B-466D-8C90-E447B7D68956}" srcOrd="0" destOrd="0" presId="urn:microsoft.com/office/officeart/2008/layout/LinedList"/>
    <dgm:cxn modelId="{F9796C77-347A-40D8-BF86-BDF4AF86F25C}" type="presOf" srcId="{BDB58ECC-9278-4708-ABED-4B2296090750}" destId="{1012CAFC-B5CB-40C2-A774-C21F0FD86FE0}" srcOrd="0" destOrd="0" presId="urn:microsoft.com/office/officeart/2008/layout/LinedList"/>
    <dgm:cxn modelId="{CF008011-22AE-470C-982B-78056732A252}" srcId="{2E83BA35-FA86-430E-ADB8-1F19A8D30177}" destId="{BDB58ECC-9278-4708-ABED-4B2296090750}" srcOrd="1" destOrd="0" parTransId="{16B8A200-AA9C-42EC-80A6-6FBD0BCD90C5}" sibTransId="{520AFE3D-B2F0-4F41-9FE5-B7D5F803DB93}"/>
    <dgm:cxn modelId="{09225C20-E26D-46EA-BB23-3D0ED7E7CAE8}" type="presOf" srcId="{1EFE4F0A-9F30-4C6E-85F5-E858F9F46C41}" destId="{CFEB5B5C-46B1-4029-8EE1-48C7DB4B4551}" srcOrd="0" destOrd="0" presId="urn:microsoft.com/office/officeart/2008/layout/LinedList"/>
    <dgm:cxn modelId="{08336099-1865-46B9-9AD8-ABF556AF285C}" type="presParOf" srcId="{6761BA08-AF2B-466D-8C90-E447B7D68956}" destId="{19FEEC04-097D-4298-800C-C5226BEFA017}" srcOrd="0" destOrd="0" presId="urn:microsoft.com/office/officeart/2008/layout/LinedList"/>
    <dgm:cxn modelId="{2B8E1265-0E57-48CE-8593-8B84ED187C48}" type="presParOf" srcId="{6761BA08-AF2B-466D-8C90-E447B7D68956}" destId="{B532B433-C4E3-441A-98AF-27B09D271FA9}" srcOrd="1" destOrd="0" presId="urn:microsoft.com/office/officeart/2008/layout/LinedList"/>
    <dgm:cxn modelId="{1304FC47-48D3-4B6C-979C-CE02FE212C50}" type="presParOf" srcId="{B532B433-C4E3-441A-98AF-27B09D271FA9}" destId="{CFEB5B5C-46B1-4029-8EE1-48C7DB4B4551}" srcOrd="0" destOrd="0" presId="urn:microsoft.com/office/officeart/2008/layout/LinedList"/>
    <dgm:cxn modelId="{5AB32CE0-E7EF-43DC-9D7A-9C4D44961F2D}" type="presParOf" srcId="{B532B433-C4E3-441A-98AF-27B09D271FA9}" destId="{19B54A17-A6A0-44B1-865E-29A2607DC8C9}" srcOrd="1" destOrd="0" presId="urn:microsoft.com/office/officeart/2008/layout/LinedList"/>
    <dgm:cxn modelId="{461BCF1E-BF50-46CD-96EA-61F7D823041D}" type="presParOf" srcId="{6761BA08-AF2B-466D-8C90-E447B7D68956}" destId="{E2D7B354-699A-42D6-A01E-71FBD45DAF6E}" srcOrd="2" destOrd="0" presId="urn:microsoft.com/office/officeart/2008/layout/LinedList"/>
    <dgm:cxn modelId="{23A270EB-6CCF-4BE2-8B54-9197794BAB92}" type="presParOf" srcId="{6761BA08-AF2B-466D-8C90-E447B7D68956}" destId="{5D202A88-FC72-44D3-92BA-5844D7783FAB}" srcOrd="3" destOrd="0" presId="urn:microsoft.com/office/officeart/2008/layout/LinedList"/>
    <dgm:cxn modelId="{C1FD74BF-314B-4137-A738-FDEA40A623D4}" type="presParOf" srcId="{5D202A88-FC72-44D3-92BA-5844D7783FAB}" destId="{1012CAFC-B5CB-40C2-A774-C21F0FD86FE0}" srcOrd="0" destOrd="0" presId="urn:microsoft.com/office/officeart/2008/layout/LinedList"/>
    <dgm:cxn modelId="{95C4996F-1871-4F54-A760-B269B513E493}" type="presParOf" srcId="{5D202A88-FC72-44D3-92BA-5844D7783FAB}" destId="{037A7301-E072-4BF3-A446-0ED78AE72A98}" srcOrd="1" destOrd="0" presId="urn:microsoft.com/office/officeart/2008/layout/LinedList"/>
    <dgm:cxn modelId="{35C5055D-2772-46A3-B1AC-E8D61CE0BB19}" type="presParOf" srcId="{6761BA08-AF2B-466D-8C90-E447B7D68956}" destId="{CC574F9F-406C-4547-A5BF-593B2E9A64DA}" srcOrd="4" destOrd="0" presId="urn:microsoft.com/office/officeart/2008/layout/LinedList"/>
    <dgm:cxn modelId="{80EE19EA-BE16-440C-ABE2-FC5F5F29BD12}" type="presParOf" srcId="{6761BA08-AF2B-466D-8C90-E447B7D68956}" destId="{099448F6-76A8-4676-865C-5D0E1134074A}" srcOrd="5" destOrd="0" presId="urn:microsoft.com/office/officeart/2008/layout/LinedList"/>
    <dgm:cxn modelId="{E6DBC1D0-8AF2-42A3-81AA-FA13F1783BF7}" type="presParOf" srcId="{099448F6-76A8-4676-865C-5D0E1134074A}" destId="{D1904AE2-91A6-494D-BC97-2C4521071680}" srcOrd="0" destOrd="0" presId="urn:microsoft.com/office/officeart/2008/layout/LinedList"/>
    <dgm:cxn modelId="{31D756AC-84D8-4390-8AAE-304A08B0386C}" type="presParOf" srcId="{099448F6-76A8-4676-865C-5D0E1134074A}" destId="{E3512D75-B178-4474-A9C7-074DDB7983B6}"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06BFAC0-E355-4701-9652-C337F2976071}" type="doc">
      <dgm:prSet loTypeId="urn:microsoft.com/office/officeart/2008/layout/VerticalCurvedList" loCatId="list" qsTypeId="urn:microsoft.com/office/officeart/2005/8/quickstyle/simple4" qsCatId="simple" csTypeId="urn:microsoft.com/office/officeart/2005/8/colors/colorful1" csCatId="colorful" phldr="1"/>
      <dgm:spPr/>
      <dgm:t>
        <a:bodyPr/>
        <a:lstStyle/>
        <a:p>
          <a:endParaRPr lang="en-US"/>
        </a:p>
      </dgm:t>
    </dgm:pt>
    <dgm:pt modelId="{E9A65714-AA5F-4AE6-9937-DF2F3337CFD2}">
      <dgm:prSet phldrT="[Text]"/>
      <dgm:spPr/>
      <dgm:t>
        <a:bodyPr/>
        <a:lstStyle/>
        <a:p>
          <a:r>
            <a:rPr lang="en-US" dirty="0" smtClean="0"/>
            <a:t>Schedule an appointment</a:t>
          </a:r>
          <a:endParaRPr lang="en-US" dirty="0"/>
        </a:p>
      </dgm:t>
    </dgm:pt>
    <dgm:pt modelId="{B3B93C13-4A94-48D3-83D2-4E972B3BA968}" type="parTrans" cxnId="{585A8172-8E4A-4FDD-97C6-E9505FB49C0B}">
      <dgm:prSet/>
      <dgm:spPr/>
      <dgm:t>
        <a:bodyPr/>
        <a:lstStyle/>
        <a:p>
          <a:endParaRPr lang="en-US"/>
        </a:p>
      </dgm:t>
    </dgm:pt>
    <dgm:pt modelId="{BA67646C-4721-4DC1-9B19-4F2D0742A919}" type="sibTrans" cxnId="{585A8172-8E4A-4FDD-97C6-E9505FB49C0B}">
      <dgm:prSet/>
      <dgm:spPr/>
      <dgm:t>
        <a:bodyPr/>
        <a:lstStyle/>
        <a:p>
          <a:endParaRPr lang="en-US"/>
        </a:p>
      </dgm:t>
    </dgm:pt>
    <dgm:pt modelId="{ABB14133-77DD-40A8-873B-45AD8FC788FD}">
      <dgm:prSet phldrT="[Text]"/>
      <dgm:spPr/>
      <dgm:t>
        <a:bodyPr/>
        <a:lstStyle/>
        <a:p>
          <a:r>
            <a:rPr lang="en-US" dirty="0" smtClean="0"/>
            <a:t>Research the issue</a:t>
          </a:r>
          <a:endParaRPr lang="en-US" dirty="0"/>
        </a:p>
      </dgm:t>
    </dgm:pt>
    <dgm:pt modelId="{F0B92D7C-AC95-475F-A9EF-5D09440FB704}" type="parTrans" cxnId="{86D8F206-0FD8-4223-B713-68F9394E59E6}">
      <dgm:prSet/>
      <dgm:spPr/>
      <dgm:t>
        <a:bodyPr/>
        <a:lstStyle/>
        <a:p>
          <a:endParaRPr lang="en-US"/>
        </a:p>
      </dgm:t>
    </dgm:pt>
    <dgm:pt modelId="{6D0B103F-21E6-436A-9A97-5253D41A9FA7}" type="sibTrans" cxnId="{86D8F206-0FD8-4223-B713-68F9394E59E6}">
      <dgm:prSet/>
      <dgm:spPr/>
      <dgm:t>
        <a:bodyPr/>
        <a:lstStyle/>
        <a:p>
          <a:endParaRPr lang="en-US"/>
        </a:p>
      </dgm:t>
    </dgm:pt>
    <dgm:pt modelId="{BC9E1D98-C2F8-4500-81D2-FC3FE325718D}">
      <dgm:prSet phldrT="[Text]"/>
      <dgm:spPr/>
      <dgm:t>
        <a:bodyPr/>
        <a:lstStyle/>
        <a:p>
          <a:r>
            <a:rPr lang="en-US" dirty="0" smtClean="0"/>
            <a:t>Recruit others</a:t>
          </a:r>
          <a:endParaRPr lang="en-US" dirty="0"/>
        </a:p>
      </dgm:t>
    </dgm:pt>
    <dgm:pt modelId="{AEB5BC85-0537-4D85-8804-B9F95BEB2D60}" type="parTrans" cxnId="{F7318087-D3FC-4A45-A529-560A03C653A1}">
      <dgm:prSet/>
      <dgm:spPr/>
      <dgm:t>
        <a:bodyPr/>
        <a:lstStyle/>
        <a:p>
          <a:endParaRPr lang="en-US"/>
        </a:p>
      </dgm:t>
    </dgm:pt>
    <dgm:pt modelId="{3649667F-1C31-48D0-893B-66BE81187E2F}" type="sibTrans" cxnId="{F7318087-D3FC-4A45-A529-560A03C653A1}">
      <dgm:prSet/>
      <dgm:spPr/>
      <dgm:t>
        <a:bodyPr/>
        <a:lstStyle/>
        <a:p>
          <a:endParaRPr lang="en-US"/>
        </a:p>
      </dgm:t>
    </dgm:pt>
    <dgm:pt modelId="{AACC28F8-393A-460F-A041-C935D27C259A}">
      <dgm:prSet phldrT="[Text]"/>
      <dgm:spPr/>
      <dgm:t>
        <a:bodyPr/>
        <a:lstStyle/>
        <a:p>
          <a:r>
            <a:rPr lang="en-US" dirty="0" smtClean="0"/>
            <a:t>Listen carefully</a:t>
          </a:r>
          <a:endParaRPr lang="en-US" dirty="0"/>
        </a:p>
      </dgm:t>
    </dgm:pt>
    <dgm:pt modelId="{0496D257-2DBC-4851-88F8-F710A1B00B3B}" type="parTrans" cxnId="{124201CF-7AB3-4859-BB51-79C1F3E3A50A}">
      <dgm:prSet/>
      <dgm:spPr/>
      <dgm:t>
        <a:bodyPr/>
        <a:lstStyle/>
        <a:p>
          <a:endParaRPr lang="en-US"/>
        </a:p>
      </dgm:t>
    </dgm:pt>
    <dgm:pt modelId="{EEC57278-9A67-4791-8132-DDB4EEFFCA80}" type="sibTrans" cxnId="{124201CF-7AB3-4859-BB51-79C1F3E3A50A}">
      <dgm:prSet/>
      <dgm:spPr/>
      <dgm:t>
        <a:bodyPr/>
        <a:lstStyle/>
        <a:p>
          <a:endParaRPr lang="en-US"/>
        </a:p>
      </dgm:t>
    </dgm:pt>
    <dgm:pt modelId="{A5D8DB4B-03B3-44B5-8E77-791A841721CB}">
      <dgm:prSet phldrT="[Text]"/>
      <dgm:spPr/>
      <dgm:t>
        <a:bodyPr/>
        <a:lstStyle/>
        <a:p>
          <a:r>
            <a:rPr lang="en-US" dirty="0" smtClean="0"/>
            <a:t>Don’t worry</a:t>
          </a:r>
          <a:endParaRPr lang="en-US" dirty="0"/>
        </a:p>
      </dgm:t>
    </dgm:pt>
    <dgm:pt modelId="{6156DDB2-9648-44A0-AE76-E165D14247AD}" type="parTrans" cxnId="{DCA1DA4D-0360-4121-8BB6-72A2DC53658C}">
      <dgm:prSet/>
      <dgm:spPr/>
      <dgm:t>
        <a:bodyPr/>
        <a:lstStyle/>
        <a:p>
          <a:endParaRPr lang="en-US"/>
        </a:p>
      </dgm:t>
    </dgm:pt>
    <dgm:pt modelId="{2959608C-4162-47F6-AD38-3D987CB7184D}" type="sibTrans" cxnId="{DCA1DA4D-0360-4121-8BB6-72A2DC53658C}">
      <dgm:prSet/>
      <dgm:spPr/>
      <dgm:t>
        <a:bodyPr/>
        <a:lstStyle/>
        <a:p>
          <a:endParaRPr lang="en-US"/>
        </a:p>
      </dgm:t>
    </dgm:pt>
    <dgm:pt modelId="{CDC34AB7-E231-45B8-80BC-5FE1179CAA7A}">
      <dgm:prSet phldrT="[Text]"/>
      <dgm:spPr/>
      <dgm:t>
        <a:bodyPr/>
        <a:lstStyle/>
        <a:p>
          <a:r>
            <a:rPr lang="en-US" dirty="0" smtClean="0"/>
            <a:t>Meet the staff</a:t>
          </a:r>
          <a:endParaRPr lang="en-US" dirty="0"/>
        </a:p>
      </dgm:t>
    </dgm:pt>
    <dgm:pt modelId="{BCA4A232-213B-4BF9-AFA1-88491281DE22}" type="parTrans" cxnId="{547A9C95-D3CF-4425-B41B-89F1B20C7462}">
      <dgm:prSet/>
      <dgm:spPr/>
      <dgm:t>
        <a:bodyPr/>
        <a:lstStyle/>
        <a:p>
          <a:endParaRPr lang="en-US"/>
        </a:p>
      </dgm:t>
    </dgm:pt>
    <dgm:pt modelId="{CE532757-42E0-431C-B2EF-5370146F89A8}" type="sibTrans" cxnId="{547A9C95-D3CF-4425-B41B-89F1B20C7462}">
      <dgm:prSet/>
      <dgm:spPr/>
      <dgm:t>
        <a:bodyPr/>
        <a:lstStyle/>
        <a:p>
          <a:endParaRPr lang="en-US"/>
        </a:p>
      </dgm:t>
    </dgm:pt>
    <dgm:pt modelId="{414BBE36-C2BD-4113-9413-AE96C2C66EF3}" type="pres">
      <dgm:prSet presAssocID="{C06BFAC0-E355-4701-9652-C337F2976071}" presName="Name0" presStyleCnt="0">
        <dgm:presLayoutVars>
          <dgm:chMax val="7"/>
          <dgm:chPref val="7"/>
          <dgm:dir/>
        </dgm:presLayoutVars>
      </dgm:prSet>
      <dgm:spPr/>
      <dgm:t>
        <a:bodyPr/>
        <a:lstStyle/>
        <a:p>
          <a:endParaRPr lang="en-US"/>
        </a:p>
      </dgm:t>
    </dgm:pt>
    <dgm:pt modelId="{293592A4-E46B-4BCC-B44F-BEB86EAC6632}" type="pres">
      <dgm:prSet presAssocID="{C06BFAC0-E355-4701-9652-C337F2976071}" presName="Name1" presStyleCnt="0"/>
      <dgm:spPr/>
      <dgm:t>
        <a:bodyPr/>
        <a:lstStyle/>
        <a:p>
          <a:endParaRPr lang="en-US"/>
        </a:p>
      </dgm:t>
    </dgm:pt>
    <dgm:pt modelId="{B7C07236-1333-49EF-AEA5-B13DED75F7A1}" type="pres">
      <dgm:prSet presAssocID="{C06BFAC0-E355-4701-9652-C337F2976071}" presName="cycle" presStyleCnt="0"/>
      <dgm:spPr/>
      <dgm:t>
        <a:bodyPr/>
        <a:lstStyle/>
        <a:p>
          <a:endParaRPr lang="en-US"/>
        </a:p>
      </dgm:t>
    </dgm:pt>
    <dgm:pt modelId="{1C4EE4B3-3C42-478B-8389-C5D1FB5F4709}" type="pres">
      <dgm:prSet presAssocID="{C06BFAC0-E355-4701-9652-C337F2976071}" presName="srcNode" presStyleLbl="node1" presStyleIdx="0" presStyleCnt="6"/>
      <dgm:spPr/>
      <dgm:t>
        <a:bodyPr/>
        <a:lstStyle/>
        <a:p>
          <a:endParaRPr lang="en-US"/>
        </a:p>
      </dgm:t>
    </dgm:pt>
    <dgm:pt modelId="{F884A19E-EA2A-4FF5-9072-5D77EA8741FA}" type="pres">
      <dgm:prSet presAssocID="{C06BFAC0-E355-4701-9652-C337F2976071}" presName="conn" presStyleLbl="parChTrans1D2" presStyleIdx="0" presStyleCnt="1"/>
      <dgm:spPr/>
      <dgm:t>
        <a:bodyPr/>
        <a:lstStyle/>
        <a:p>
          <a:endParaRPr lang="en-US"/>
        </a:p>
      </dgm:t>
    </dgm:pt>
    <dgm:pt modelId="{897699FD-806D-464D-80FF-565822072D76}" type="pres">
      <dgm:prSet presAssocID="{C06BFAC0-E355-4701-9652-C337F2976071}" presName="extraNode" presStyleLbl="node1" presStyleIdx="0" presStyleCnt="6"/>
      <dgm:spPr/>
      <dgm:t>
        <a:bodyPr/>
        <a:lstStyle/>
        <a:p>
          <a:endParaRPr lang="en-US"/>
        </a:p>
      </dgm:t>
    </dgm:pt>
    <dgm:pt modelId="{8A931C1E-2A95-401E-B6F4-098115314925}" type="pres">
      <dgm:prSet presAssocID="{C06BFAC0-E355-4701-9652-C337F2976071}" presName="dstNode" presStyleLbl="node1" presStyleIdx="0" presStyleCnt="6"/>
      <dgm:spPr/>
      <dgm:t>
        <a:bodyPr/>
        <a:lstStyle/>
        <a:p>
          <a:endParaRPr lang="en-US"/>
        </a:p>
      </dgm:t>
    </dgm:pt>
    <dgm:pt modelId="{FCC96043-4E5C-4814-A22F-781465482922}" type="pres">
      <dgm:prSet presAssocID="{E9A65714-AA5F-4AE6-9937-DF2F3337CFD2}" presName="text_1" presStyleLbl="node1" presStyleIdx="0" presStyleCnt="6">
        <dgm:presLayoutVars>
          <dgm:bulletEnabled val="1"/>
        </dgm:presLayoutVars>
      </dgm:prSet>
      <dgm:spPr/>
      <dgm:t>
        <a:bodyPr/>
        <a:lstStyle/>
        <a:p>
          <a:endParaRPr lang="en-US"/>
        </a:p>
      </dgm:t>
    </dgm:pt>
    <dgm:pt modelId="{1C278FC6-F2CC-4C85-8776-BEF61301F8CE}" type="pres">
      <dgm:prSet presAssocID="{E9A65714-AA5F-4AE6-9937-DF2F3337CFD2}" presName="accent_1" presStyleCnt="0"/>
      <dgm:spPr/>
      <dgm:t>
        <a:bodyPr/>
        <a:lstStyle/>
        <a:p>
          <a:endParaRPr lang="en-US"/>
        </a:p>
      </dgm:t>
    </dgm:pt>
    <dgm:pt modelId="{8AEA591E-05FD-4C90-AC96-600BBD795E6D}" type="pres">
      <dgm:prSet presAssocID="{E9A65714-AA5F-4AE6-9937-DF2F3337CFD2}" presName="accentRepeatNode" presStyleLbl="solidFgAcc1" presStyleIdx="0" presStyleCnt="6"/>
      <dgm:spPr/>
      <dgm:t>
        <a:bodyPr/>
        <a:lstStyle/>
        <a:p>
          <a:endParaRPr lang="en-US"/>
        </a:p>
      </dgm:t>
    </dgm:pt>
    <dgm:pt modelId="{C21A11F4-6BED-4782-A794-0733FC1EFFF7}" type="pres">
      <dgm:prSet presAssocID="{ABB14133-77DD-40A8-873B-45AD8FC788FD}" presName="text_2" presStyleLbl="node1" presStyleIdx="1" presStyleCnt="6">
        <dgm:presLayoutVars>
          <dgm:bulletEnabled val="1"/>
        </dgm:presLayoutVars>
      </dgm:prSet>
      <dgm:spPr/>
      <dgm:t>
        <a:bodyPr/>
        <a:lstStyle/>
        <a:p>
          <a:endParaRPr lang="en-US"/>
        </a:p>
      </dgm:t>
    </dgm:pt>
    <dgm:pt modelId="{D967FDB4-055E-42CC-91C6-037B2DC487E3}" type="pres">
      <dgm:prSet presAssocID="{ABB14133-77DD-40A8-873B-45AD8FC788FD}" presName="accent_2" presStyleCnt="0"/>
      <dgm:spPr/>
      <dgm:t>
        <a:bodyPr/>
        <a:lstStyle/>
        <a:p>
          <a:endParaRPr lang="en-US"/>
        </a:p>
      </dgm:t>
    </dgm:pt>
    <dgm:pt modelId="{EEEC0EC7-D4DA-4A2C-8A56-09815DE15D90}" type="pres">
      <dgm:prSet presAssocID="{ABB14133-77DD-40A8-873B-45AD8FC788FD}" presName="accentRepeatNode" presStyleLbl="solidFgAcc1" presStyleIdx="1" presStyleCnt="6"/>
      <dgm:spPr/>
      <dgm:t>
        <a:bodyPr/>
        <a:lstStyle/>
        <a:p>
          <a:endParaRPr lang="en-US"/>
        </a:p>
      </dgm:t>
    </dgm:pt>
    <dgm:pt modelId="{48BE04CB-BAA4-4689-9805-DC9B39E3D07A}" type="pres">
      <dgm:prSet presAssocID="{BC9E1D98-C2F8-4500-81D2-FC3FE325718D}" presName="text_3" presStyleLbl="node1" presStyleIdx="2" presStyleCnt="6">
        <dgm:presLayoutVars>
          <dgm:bulletEnabled val="1"/>
        </dgm:presLayoutVars>
      </dgm:prSet>
      <dgm:spPr/>
      <dgm:t>
        <a:bodyPr/>
        <a:lstStyle/>
        <a:p>
          <a:endParaRPr lang="en-US"/>
        </a:p>
      </dgm:t>
    </dgm:pt>
    <dgm:pt modelId="{C62FC084-5CEA-495A-8B51-E131305D082F}" type="pres">
      <dgm:prSet presAssocID="{BC9E1D98-C2F8-4500-81D2-FC3FE325718D}" presName="accent_3" presStyleCnt="0"/>
      <dgm:spPr/>
      <dgm:t>
        <a:bodyPr/>
        <a:lstStyle/>
        <a:p>
          <a:endParaRPr lang="en-US"/>
        </a:p>
      </dgm:t>
    </dgm:pt>
    <dgm:pt modelId="{7565E1B8-FF50-4FD9-8755-599274394E63}" type="pres">
      <dgm:prSet presAssocID="{BC9E1D98-C2F8-4500-81D2-FC3FE325718D}" presName="accentRepeatNode" presStyleLbl="solidFgAcc1" presStyleIdx="2" presStyleCnt="6"/>
      <dgm:spPr/>
      <dgm:t>
        <a:bodyPr/>
        <a:lstStyle/>
        <a:p>
          <a:endParaRPr lang="en-US"/>
        </a:p>
      </dgm:t>
    </dgm:pt>
    <dgm:pt modelId="{30C497A7-077A-4BFE-BFDD-20C79F985ACE}" type="pres">
      <dgm:prSet presAssocID="{AACC28F8-393A-460F-A041-C935D27C259A}" presName="text_4" presStyleLbl="node1" presStyleIdx="3" presStyleCnt="6">
        <dgm:presLayoutVars>
          <dgm:bulletEnabled val="1"/>
        </dgm:presLayoutVars>
      </dgm:prSet>
      <dgm:spPr/>
      <dgm:t>
        <a:bodyPr/>
        <a:lstStyle/>
        <a:p>
          <a:endParaRPr lang="en-US"/>
        </a:p>
      </dgm:t>
    </dgm:pt>
    <dgm:pt modelId="{FC011491-8096-42CE-88A9-9294A75677C9}" type="pres">
      <dgm:prSet presAssocID="{AACC28F8-393A-460F-A041-C935D27C259A}" presName="accent_4" presStyleCnt="0"/>
      <dgm:spPr/>
      <dgm:t>
        <a:bodyPr/>
        <a:lstStyle/>
        <a:p>
          <a:endParaRPr lang="en-US"/>
        </a:p>
      </dgm:t>
    </dgm:pt>
    <dgm:pt modelId="{FEDA3A01-BF83-4A01-A3FB-C97372FB785C}" type="pres">
      <dgm:prSet presAssocID="{AACC28F8-393A-460F-A041-C935D27C259A}" presName="accentRepeatNode" presStyleLbl="solidFgAcc1" presStyleIdx="3" presStyleCnt="6"/>
      <dgm:spPr/>
      <dgm:t>
        <a:bodyPr/>
        <a:lstStyle/>
        <a:p>
          <a:endParaRPr lang="en-US"/>
        </a:p>
      </dgm:t>
    </dgm:pt>
    <dgm:pt modelId="{2153A94A-0668-4B15-8843-18F215ACB580}" type="pres">
      <dgm:prSet presAssocID="{A5D8DB4B-03B3-44B5-8E77-791A841721CB}" presName="text_5" presStyleLbl="node1" presStyleIdx="4" presStyleCnt="6">
        <dgm:presLayoutVars>
          <dgm:bulletEnabled val="1"/>
        </dgm:presLayoutVars>
      </dgm:prSet>
      <dgm:spPr/>
      <dgm:t>
        <a:bodyPr/>
        <a:lstStyle/>
        <a:p>
          <a:endParaRPr lang="en-US"/>
        </a:p>
      </dgm:t>
    </dgm:pt>
    <dgm:pt modelId="{4DA0A8C0-1FB3-4188-B0C9-5C49DDBF7EDA}" type="pres">
      <dgm:prSet presAssocID="{A5D8DB4B-03B3-44B5-8E77-791A841721CB}" presName="accent_5" presStyleCnt="0"/>
      <dgm:spPr/>
      <dgm:t>
        <a:bodyPr/>
        <a:lstStyle/>
        <a:p>
          <a:endParaRPr lang="en-US"/>
        </a:p>
      </dgm:t>
    </dgm:pt>
    <dgm:pt modelId="{9A434710-8E9A-44B4-ADA3-653BD7BD40F9}" type="pres">
      <dgm:prSet presAssocID="{A5D8DB4B-03B3-44B5-8E77-791A841721CB}" presName="accentRepeatNode" presStyleLbl="solidFgAcc1" presStyleIdx="4" presStyleCnt="6"/>
      <dgm:spPr/>
      <dgm:t>
        <a:bodyPr/>
        <a:lstStyle/>
        <a:p>
          <a:endParaRPr lang="en-US"/>
        </a:p>
      </dgm:t>
    </dgm:pt>
    <dgm:pt modelId="{33472767-4F1B-4D21-8898-AA286600ED13}" type="pres">
      <dgm:prSet presAssocID="{CDC34AB7-E231-45B8-80BC-5FE1179CAA7A}" presName="text_6" presStyleLbl="node1" presStyleIdx="5" presStyleCnt="6">
        <dgm:presLayoutVars>
          <dgm:bulletEnabled val="1"/>
        </dgm:presLayoutVars>
      </dgm:prSet>
      <dgm:spPr/>
      <dgm:t>
        <a:bodyPr/>
        <a:lstStyle/>
        <a:p>
          <a:endParaRPr lang="en-US"/>
        </a:p>
      </dgm:t>
    </dgm:pt>
    <dgm:pt modelId="{CA1AB94F-372D-4B23-B8CA-4DCEF907F036}" type="pres">
      <dgm:prSet presAssocID="{CDC34AB7-E231-45B8-80BC-5FE1179CAA7A}" presName="accent_6" presStyleCnt="0"/>
      <dgm:spPr/>
      <dgm:t>
        <a:bodyPr/>
        <a:lstStyle/>
        <a:p>
          <a:endParaRPr lang="en-US"/>
        </a:p>
      </dgm:t>
    </dgm:pt>
    <dgm:pt modelId="{4BF06DBC-4BE4-42F2-AD7F-3728E6B7F7D2}" type="pres">
      <dgm:prSet presAssocID="{CDC34AB7-E231-45B8-80BC-5FE1179CAA7A}" presName="accentRepeatNode" presStyleLbl="solidFgAcc1" presStyleIdx="5" presStyleCnt="6"/>
      <dgm:spPr/>
      <dgm:t>
        <a:bodyPr/>
        <a:lstStyle/>
        <a:p>
          <a:endParaRPr lang="en-US"/>
        </a:p>
      </dgm:t>
    </dgm:pt>
  </dgm:ptLst>
  <dgm:cxnLst>
    <dgm:cxn modelId="{86D8F206-0FD8-4223-B713-68F9394E59E6}" srcId="{C06BFAC0-E355-4701-9652-C337F2976071}" destId="{ABB14133-77DD-40A8-873B-45AD8FC788FD}" srcOrd="1" destOrd="0" parTransId="{F0B92D7C-AC95-475F-A9EF-5D09440FB704}" sibTransId="{6D0B103F-21E6-436A-9A97-5253D41A9FA7}"/>
    <dgm:cxn modelId="{5E036894-FC2E-49FB-B1F5-EC22110F5C1A}" type="presOf" srcId="{C06BFAC0-E355-4701-9652-C337F2976071}" destId="{414BBE36-C2BD-4113-9413-AE96C2C66EF3}" srcOrd="0" destOrd="0" presId="urn:microsoft.com/office/officeart/2008/layout/VerticalCurvedList"/>
    <dgm:cxn modelId="{A960740D-9D95-43CF-A287-4BA3A63D10E2}" type="presOf" srcId="{ABB14133-77DD-40A8-873B-45AD8FC788FD}" destId="{C21A11F4-6BED-4782-A794-0733FC1EFFF7}" srcOrd="0" destOrd="0" presId="urn:microsoft.com/office/officeart/2008/layout/VerticalCurvedList"/>
    <dgm:cxn modelId="{124201CF-7AB3-4859-BB51-79C1F3E3A50A}" srcId="{C06BFAC0-E355-4701-9652-C337F2976071}" destId="{AACC28F8-393A-460F-A041-C935D27C259A}" srcOrd="3" destOrd="0" parTransId="{0496D257-2DBC-4851-88F8-F710A1B00B3B}" sibTransId="{EEC57278-9A67-4791-8132-DDB4EEFFCA80}"/>
    <dgm:cxn modelId="{D68966EA-C855-4491-8244-72400DE186EF}" type="presOf" srcId="{E9A65714-AA5F-4AE6-9937-DF2F3337CFD2}" destId="{FCC96043-4E5C-4814-A22F-781465482922}" srcOrd="0" destOrd="0" presId="urn:microsoft.com/office/officeart/2008/layout/VerticalCurvedList"/>
    <dgm:cxn modelId="{F6A5CA3E-1616-4967-8ED5-5801B63F4A1F}" type="presOf" srcId="{BA67646C-4721-4DC1-9B19-4F2D0742A919}" destId="{F884A19E-EA2A-4FF5-9072-5D77EA8741FA}" srcOrd="0" destOrd="0" presId="urn:microsoft.com/office/officeart/2008/layout/VerticalCurvedList"/>
    <dgm:cxn modelId="{585A8172-8E4A-4FDD-97C6-E9505FB49C0B}" srcId="{C06BFAC0-E355-4701-9652-C337F2976071}" destId="{E9A65714-AA5F-4AE6-9937-DF2F3337CFD2}" srcOrd="0" destOrd="0" parTransId="{B3B93C13-4A94-48D3-83D2-4E972B3BA968}" sibTransId="{BA67646C-4721-4DC1-9B19-4F2D0742A919}"/>
    <dgm:cxn modelId="{DCA1DA4D-0360-4121-8BB6-72A2DC53658C}" srcId="{C06BFAC0-E355-4701-9652-C337F2976071}" destId="{A5D8DB4B-03B3-44B5-8E77-791A841721CB}" srcOrd="4" destOrd="0" parTransId="{6156DDB2-9648-44A0-AE76-E165D14247AD}" sibTransId="{2959608C-4162-47F6-AD38-3D987CB7184D}"/>
    <dgm:cxn modelId="{7C712908-A276-42EC-89B7-5246DCCCFC83}" type="presOf" srcId="{CDC34AB7-E231-45B8-80BC-5FE1179CAA7A}" destId="{33472767-4F1B-4D21-8898-AA286600ED13}" srcOrd="0" destOrd="0" presId="urn:microsoft.com/office/officeart/2008/layout/VerticalCurvedList"/>
    <dgm:cxn modelId="{F7318087-D3FC-4A45-A529-560A03C653A1}" srcId="{C06BFAC0-E355-4701-9652-C337F2976071}" destId="{BC9E1D98-C2F8-4500-81D2-FC3FE325718D}" srcOrd="2" destOrd="0" parTransId="{AEB5BC85-0537-4D85-8804-B9F95BEB2D60}" sibTransId="{3649667F-1C31-48D0-893B-66BE81187E2F}"/>
    <dgm:cxn modelId="{E1799693-C424-4CE8-8F59-E109AEC8C154}" type="presOf" srcId="{AACC28F8-393A-460F-A041-C935D27C259A}" destId="{30C497A7-077A-4BFE-BFDD-20C79F985ACE}" srcOrd="0" destOrd="0" presId="urn:microsoft.com/office/officeart/2008/layout/VerticalCurvedList"/>
    <dgm:cxn modelId="{EEBC9D01-F0A9-410C-B5DF-2579BF6C5BFA}" type="presOf" srcId="{A5D8DB4B-03B3-44B5-8E77-791A841721CB}" destId="{2153A94A-0668-4B15-8843-18F215ACB580}" srcOrd="0" destOrd="0" presId="urn:microsoft.com/office/officeart/2008/layout/VerticalCurvedList"/>
    <dgm:cxn modelId="{547A9C95-D3CF-4425-B41B-89F1B20C7462}" srcId="{C06BFAC0-E355-4701-9652-C337F2976071}" destId="{CDC34AB7-E231-45B8-80BC-5FE1179CAA7A}" srcOrd="5" destOrd="0" parTransId="{BCA4A232-213B-4BF9-AFA1-88491281DE22}" sibTransId="{CE532757-42E0-431C-B2EF-5370146F89A8}"/>
    <dgm:cxn modelId="{0F7D8131-43E4-4D55-A741-35F7E84787A2}" type="presOf" srcId="{BC9E1D98-C2F8-4500-81D2-FC3FE325718D}" destId="{48BE04CB-BAA4-4689-9805-DC9B39E3D07A}" srcOrd="0" destOrd="0" presId="urn:microsoft.com/office/officeart/2008/layout/VerticalCurvedList"/>
    <dgm:cxn modelId="{C227F5E1-962D-416D-9461-57B94BA9B52F}" type="presParOf" srcId="{414BBE36-C2BD-4113-9413-AE96C2C66EF3}" destId="{293592A4-E46B-4BCC-B44F-BEB86EAC6632}" srcOrd="0" destOrd="0" presId="urn:microsoft.com/office/officeart/2008/layout/VerticalCurvedList"/>
    <dgm:cxn modelId="{B272DB6C-A54E-4E04-8641-1DCD6DCE5B4E}" type="presParOf" srcId="{293592A4-E46B-4BCC-B44F-BEB86EAC6632}" destId="{B7C07236-1333-49EF-AEA5-B13DED75F7A1}" srcOrd="0" destOrd="0" presId="urn:microsoft.com/office/officeart/2008/layout/VerticalCurvedList"/>
    <dgm:cxn modelId="{C80C8C13-BBAC-465C-B92E-CD883D4FD8A6}" type="presParOf" srcId="{B7C07236-1333-49EF-AEA5-B13DED75F7A1}" destId="{1C4EE4B3-3C42-478B-8389-C5D1FB5F4709}" srcOrd="0" destOrd="0" presId="urn:microsoft.com/office/officeart/2008/layout/VerticalCurvedList"/>
    <dgm:cxn modelId="{0C707C07-C47E-4AB7-BC87-0AB96E15978F}" type="presParOf" srcId="{B7C07236-1333-49EF-AEA5-B13DED75F7A1}" destId="{F884A19E-EA2A-4FF5-9072-5D77EA8741FA}" srcOrd="1" destOrd="0" presId="urn:microsoft.com/office/officeart/2008/layout/VerticalCurvedList"/>
    <dgm:cxn modelId="{7E395633-53A5-439E-8FFD-E00B29871AAB}" type="presParOf" srcId="{B7C07236-1333-49EF-AEA5-B13DED75F7A1}" destId="{897699FD-806D-464D-80FF-565822072D76}" srcOrd="2" destOrd="0" presId="urn:microsoft.com/office/officeart/2008/layout/VerticalCurvedList"/>
    <dgm:cxn modelId="{428F75AD-8DC2-4BDA-B873-83FD3CF7532F}" type="presParOf" srcId="{B7C07236-1333-49EF-AEA5-B13DED75F7A1}" destId="{8A931C1E-2A95-401E-B6F4-098115314925}" srcOrd="3" destOrd="0" presId="urn:microsoft.com/office/officeart/2008/layout/VerticalCurvedList"/>
    <dgm:cxn modelId="{AF387A91-C4E4-4165-AFDD-01FC9C7E12AE}" type="presParOf" srcId="{293592A4-E46B-4BCC-B44F-BEB86EAC6632}" destId="{FCC96043-4E5C-4814-A22F-781465482922}" srcOrd="1" destOrd="0" presId="urn:microsoft.com/office/officeart/2008/layout/VerticalCurvedList"/>
    <dgm:cxn modelId="{A156B9F3-1F1D-4753-95FC-BD9C873C81B1}" type="presParOf" srcId="{293592A4-E46B-4BCC-B44F-BEB86EAC6632}" destId="{1C278FC6-F2CC-4C85-8776-BEF61301F8CE}" srcOrd="2" destOrd="0" presId="urn:microsoft.com/office/officeart/2008/layout/VerticalCurvedList"/>
    <dgm:cxn modelId="{0146B330-6FCA-4AEF-8FE2-717615ACEAC0}" type="presParOf" srcId="{1C278FC6-F2CC-4C85-8776-BEF61301F8CE}" destId="{8AEA591E-05FD-4C90-AC96-600BBD795E6D}" srcOrd="0" destOrd="0" presId="urn:microsoft.com/office/officeart/2008/layout/VerticalCurvedList"/>
    <dgm:cxn modelId="{883CE820-C131-458F-AB0D-603C56D349D7}" type="presParOf" srcId="{293592A4-E46B-4BCC-B44F-BEB86EAC6632}" destId="{C21A11F4-6BED-4782-A794-0733FC1EFFF7}" srcOrd="3" destOrd="0" presId="urn:microsoft.com/office/officeart/2008/layout/VerticalCurvedList"/>
    <dgm:cxn modelId="{B3AEE491-F0FF-4730-BDAE-BB5A9F28FDDE}" type="presParOf" srcId="{293592A4-E46B-4BCC-B44F-BEB86EAC6632}" destId="{D967FDB4-055E-42CC-91C6-037B2DC487E3}" srcOrd="4" destOrd="0" presId="urn:microsoft.com/office/officeart/2008/layout/VerticalCurvedList"/>
    <dgm:cxn modelId="{DC4FF0EA-F402-46E2-B0E3-1F9215624834}" type="presParOf" srcId="{D967FDB4-055E-42CC-91C6-037B2DC487E3}" destId="{EEEC0EC7-D4DA-4A2C-8A56-09815DE15D90}" srcOrd="0" destOrd="0" presId="urn:microsoft.com/office/officeart/2008/layout/VerticalCurvedList"/>
    <dgm:cxn modelId="{2EDD018D-D2B5-44DE-B91D-543923B9EA3B}" type="presParOf" srcId="{293592A4-E46B-4BCC-B44F-BEB86EAC6632}" destId="{48BE04CB-BAA4-4689-9805-DC9B39E3D07A}" srcOrd="5" destOrd="0" presId="urn:microsoft.com/office/officeart/2008/layout/VerticalCurvedList"/>
    <dgm:cxn modelId="{67874EA1-8A01-47D9-88E7-F42717CF8684}" type="presParOf" srcId="{293592A4-E46B-4BCC-B44F-BEB86EAC6632}" destId="{C62FC084-5CEA-495A-8B51-E131305D082F}" srcOrd="6" destOrd="0" presId="urn:microsoft.com/office/officeart/2008/layout/VerticalCurvedList"/>
    <dgm:cxn modelId="{59E7D14A-66DD-4EAF-A5CA-96FE4B5AA2EB}" type="presParOf" srcId="{C62FC084-5CEA-495A-8B51-E131305D082F}" destId="{7565E1B8-FF50-4FD9-8755-599274394E63}" srcOrd="0" destOrd="0" presId="urn:microsoft.com/office/officeart/2008/layout/VerticalCurvedList"/>
    <dgm:cxn modelId="{39414CDB-F77F-4C63-98E5-544E6A8942F0}" type="presParOf" srcId="{293592A4-E46B-4BCC-B44F-BEB86EAC6632}" destId="{30C497A7-077A-4BFE-BFDD-20C79F985ACE}" srcOrd="7" destOrd="0" presId="urn:microsoft.com/office/officeart/2008/layout/VerticalCurvedList"/>
    <dgm:cxn modelId="{A4DCB550-BFCD-47E6-A3D4-DCE1A9B48093}" type="presParOf" srcId="{293592A4-E46B-4BCC-B44F-BEB86EAC6632}" destId="{FC011491-8096-42CE-88A9-9294A75677C9}" srcOrd="8" destOrd="0" presId="urn:microsoft.com/office/officeart/2008/layout/VerticalCurvedList"/>
    <dgm:cxn modelId="{D746FE14-6BC9-41D6-BE79-5124A34DFD0C}" type="presParOf" srcId="{FC011491-8096-42CE-88A9-9294A75677C9}" destId="{FEDA3A01-BF83-4A01-A3FB-C97372FB785C}" srcOrd="0" destOrd="0" presId="urn:microsoft.com/office/officeart/2008/layout/VerticalCurvedList"/>
    <dgm:cxn modelId="{8FEC8FCA-51E9-44EC-90B6-B240DB9B5E11}" type="presParOf" srcId="{293592A4-E46B-4BCC-B44F-BEB86EAC6632}" destId="{2153A94A-0668-4B15-8843-18F215ACB580}" srcOrd="9" destOrd="0" presId="urn:microsoft.com/office/officeart/2008/layout/VerticalCurvedList"/>
    <dgm:cxn modelId="{32F28CA0-C2EB-44B2-9CA6-245EC8F047EF}" type="presParOf" srcId="{293592A4-E46B-4BCC-B44F-BEB86EAC6632}" destId="{4DA0A8C0-1FB3-4188-B0C9-5C49DDBF7EDA}" srcOrd="10" destOrd="0" presId="urn:microsoft.com/office/officeart/2008/layout/VerticalCurvedList"/>
    <dgm:cxn modelId="{852CB909-C0A6-4516-8AC1-6613ABB4FE53}" type="presParOf" srcId="{4DA0A8C0-1FB3-4188-B0C9-5C49DDBF7EDA}" destId="{9A434710-8E9A-44B4-ADA3-653BD7BD40F9}" srcOrd="0" destOrd="0" presId="urn:microsoft.com/office/officeart/2008/layout/VerticalCurvedList"/>
    <dgm:cxn modelId="{F9757EFF-7864-415B-AED0-1E8511B34470}" type="presParOf" srcId="{293592A4-E46B-4BCC-B44F-BEB86EAC6632}" destId="{33472767-4F1B-4D21-8898-AA286600ED13}" srcOrd="11" destOrd="0" presId="urn:microsoft.com/office/officeart/2008/layout/VerticalCurvedList"/>
    <dgm:cxn modelId="{EF0DF40A-58FE-40FE-AA56-9A65E87E1EB7}" type="presParOf" srcId="{293592A4-E46B-4BCC-B44F-BEB86EAC6632}" destId="{CA1AB94F-372D-4B23-B8CA-4DCEF907F036}" srcOrd="12" destOrd="0" presId="urn:microsoft.com/office/officeart/2008/layout/VerticalCurvedList"/>
    <dgm:cxn modelId="{22A02689-0AE2-492A-BA0B-3723E0F09E0E}" type="presParOf" srcId="{CA1AB94F-372D-4B23-B8CA-4DCEF907F036}" destId="{4BF06DBC-4BE4-42F2-AD7F-3728E6B7F7D2}"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0E222F-04CA-4B4E-B876-1D456E024F62}">
      <dsp:nvSpPr>
        <dsp:cNvPr id="0" name=""/>
        <dsp:cNvSpPr/>
      </dsp:nvSpPr>
      <dsp:spPr>
        <a:xfrm rot="5400000">
          <a:off x="3612918" y="-652554"/>
          <a:ext cx="2065980" cy="4437888"/>
        </a:xfrm>
        <a:prstGeom prst="round2SameRect">
          <a:avLst/>
        </a:prstGeom>
        <a:solidFill>
          <a:schemeClr val="accent4">
            <a:alpha val="90000"/>
            <a:tint val="40000"/>
            <a:hueOff val="0"/>
            <a:satOff val="0"/>
            <a:lumOff val="0"/>
            <a:alphaOff val="0"/>
          </a:schemeClr>
        </a:solidFill>
        <a:ln w="9525" cap="flat" cmpd="sng" algn="ctr">
          <a:solidFill>
            <a:schemeClr val="accent4">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smtClean="0"/>
            <a:t>Healthcare decisions can be made for patients that lack capacity and without prepared advance directives</a:t>
          </a:r>
          <a:endParaRPr lang="en-US" sz="2400" kern="1200" dirty="0"/>
        </a:p>
      </dsp:txBody>
      <dsp:txXfrm rot="-5400000">
        <a:off x="2426965" y="634252"/>
        <a:ext cx="4337035" cy="1864274"/>
      </dsp:txXfrm>
    </dsp:sp>
    <dsp:sp modelId="{B7C4B9E5-FC37-4A07-992C-4BE111632F76}">
      <dsp:nvSpPr>
        <dsp:cNvPr id="0" name=""/>
        <dsp:cNvSpPr/>
      </dsp:nvSpPr>
      <dsp:spPr>
        <a:xfrm>
          <a:off x="0" y="0"/>
          <a:ext cx="2496312" cy="3581400"/>
        </a:xfrm>
        <a:prstGeom prst="roundRect">
          <a:avLst/>
        </a:prstGeom>
        <a:solidFill>
          <a:schemeClr val="accent4">
            <a:hueOff val="0"/>
            <a:satOff val="0"/>
            <a:lumOff val="0"/>
            <a:alphaOff val="0"/>
          </a:schemeClr>
        </a:solidFill>
        <a:ln>
          <a:noFill/>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accent4">
              <a:hueOff val="0"/>
              <a:satOff val="0"/>
              <a:lumOff val="0"/>
              <a:alphaOff val="0"/>
              <a:shade val="70000"/>
              <a:satMod val="105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14300" tIns="57150" rIns="114300" bIns="57150" numCol="1" spcCol="1270" anchor="ctr" anchorCtr="0">
          <a:noAutofit/>
        </a:bodyPr>
        <a:lstStyle/>
        <a:p>
          <a:pPr lvl="0" algn="ctr" defTabSz="1333500">
            <a:lnSpc>
              <a:spcPct val="90000"/>
            </a:lnSpc>
            <a:spcBef>
              <a:spcPct val="0"/>
            </a:spcBef>
            <a:spcAft>
              <a:spcPct val="35000"/>
            </a:spcAft>
          </a:pPr>
          <a:r>
            <a:rPr lang="en-US" sz="3000" kern="1200" dirty="0" smtClean="0"/>
            <a:t>Family Health Care Decisions Act</a:t>
          </a:r>
          <a:endParaRPr lang="en-US" sz="3000" kern="1200" dirty="0"/>
        </a:p>
      </dsp:txBody>
      <dsp:txXfrm>
        <a:off x="121860" y="121860"/>
        <a:ext cx="2252592" cy="33376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BC7A8E-706B-4C54-9252-949FEDAE4DEB}">
      <dsp:nvSpPr>
        <dsp:cNvPr id="0" name=""/>
        <dsp:cNvSpPr/>
      </dsp:nvSpPr>
      <dsp:spPr>
        <a:xfrm rot="5400000">
          <a:off x="494941" y="182483"/>
          <a:ext cx="1474720" cy="2453902"/>
        </a:xfrm>
        <a:prstGeom prst="corner">
          <a:avLst>
            <a:gd name="adj1" fmla="val 16120"/>
            <a:gd name="adj2" fmla="val 16110"/>
          </a:avLst>
        </a:prstGeom>
        <a:solidFill>
          <a:schemeClr val="accent2">
            <a:hueOff val="0"/>
            <a:satOff val="0"/>
            <a:lumOff val="0"/>
            <a:alphaOff val="0"/>
          </a:schemeClr>
        </a:solidFill>
        <a:ln w="9525" cap="flat" cmpd="sng" algn="ctr">
          <a:solidFill>
            <a:schemeClr val="accent2">
              <a:hueOff val="0"/>
              <a:satOff val="0"/>
              <a:lumOff val="0"/>
              <a:alphaOff val="0"/>
            </a:schemeClr>
          </a:solidFill>
          <a:prstDash val="solid"/>
        </a:ln>
        <a:effectLst>
          <a:outerShdw blurRad="50800" dist="25400" dir="5400000" rotWithShape="0">
            <a:srgbClr val="000000">
              <a:alpha val="35000"/>
            </a:srgbClr>
          </a:outerShdw>
        </a:effectLst>
      </dsp:spPr>
      <dsp:style>
        <a:lnRef idx="1">
          <a:scrgbClr r="0" g="0" b="0"/>
        </a:lnRef>
        <a:fillRef idx="2">
          <a:scrgbClr r="0" g="0" b="0"/>
        </a:fillRef>
        <a:effectRef idx="1">
          <a:scrgbClr r="0" g="0" b="0"/>
        </a:effectRef>
        <a:fontRef idx="minor">
          <a:schemeClr val="dk1"/>
        </a:fontRef>
      </dsp:style>
    </dsp:sp>
    <dsp:sp modelId="{24FFFBAB-652C-4A45-BD69-5FE0391CBF12}">
      <dsp:nvSpPr>
        <dsp:cNvPr id="0" name=""/>
        <dsp:cNvSpPr/>
      </dsp:nvSpPr>
      <dsp:spPr>
        <a:xfrm>
          <a:off x="248774" y="915671"/>
          <a:ext cx="2215396" cy="19419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kern="1200" dirty="0" smtClean="0"/>
            <a:t>Became law November 1, 2010</a:t>
          </a:r>
          <a:endParaRPr lang="en-US" sz="2400" kern="1200" dirty="0"/>
        </a:p>
      </dsp:txBody>
      <dsp:txXfrm>
        <a:off x="248774" y="915671"/>
        <a:ext cx="2215396" cy="1941925"/>
      </dsp:txXfrm>
    </dsp:sp>
    <dsp:sp modelId="{1772BB8A-C943-4126-9B5B-58B839F97D8A}">
      <dsp:nvSpPr>
        <dsp:cNvPr id="0" name=""/>
        <dsp:cNvSpPr/>
      </dsp:nvSpPr>
      <dsp:spPr>
        <a:xfrm>
          <a:off x="2046171" y="1824"/>
          <a:ext cx="417999" cy="417999"/>
        </a:xfrm>
        <a:prstGeom prst="triangle">
          <a:avLst>
            <a:gd name="adj" fmla="val 100000"/>
          </a:avLst>
        </a:prstGeom>
        <a:solidFill>
          <a:schemeClr val="accent3">
            <a:hueOff val="0"/>
            <a:satOff val="0"/>
            <a:lumOff val="0"/>
            <a:alphaOff val="0"/>
          </a:schemeClr>
        </a:solidFill>
        <a:ln w="9525" cap="flat" cmpd="sng" algn="ctr">
          <a:solidFill>
            <a:schemeClr val="accent3">
              <a:hueOff val="0"/>
              <a:satOff val="0"/>
              <a:lumOff val="0"/>
              <a:alphaOff val="0"/>
            </a:schemeClr>
          </a:solidFill>
          <a:prstDash val="solid"/>
        </a:ln>
        <a:effectLst>
          <a:outerShdw blurRad="50800" dist="25400" dir="5400000" rotWithShape="0">
            <a:srgbClr val="000000">
              <a:alpha val="35000"/>
            </a:srgbClr>
          </a:outerShdw>
        </a:effectLst>
      </dsp:spPr>
      <dsp:style>
        <a:lnRef idx="1">
          <a:scrgbClr r="0" g="0" b="0"/>
        </a:lnRef>
        <a:fillRef idx="2">
          <a:scrgbClr r="0" g="0" b="0"/>
        </a:fillRef>
        <a:effectRef idx="1">
          <a:scrgbClr r="0" g="0" b="0"/>
        </a:effectRef>
        <a:fontRef idx="minor">
          <a:schemeClr val="dk1"/>
        </a:fontRef>
      </dsp:style>
    </dsp:sp>
    <dsp:sp modelId="{1588A783-808E-43B5-85A7-DD98319AD80D}">
      <dsp:nvSpPr>
        <dsp:cNvPr id="0" name=""/>
        <dsp:cNvSpPr/>
      </dsp:nvSpPr>
      <dsp:spPr>
        <a:xfrm rot="5400000">
          <a:off x="3207020" y="-488623"/>
          <a:ext cx="1474720" cy="2453902"/>
        </a:xfrm>
        <a:prstGeom prst="corner">
          <a:avLst>
            <a:gd name="adj1" fmla="val 16120"/>
            <a:gd name="adj2" fmla="val 16110"/>
          </a:avLst>
        </a:prstGeom>
        <a:solidFill>
          <a:schemeClr val="accent4">
            <a:hueOff val="0"/>
            <a:satOff val="0"/>
            <a:lumOff val="0"/>
            <a:alphaOff val="0"/>
          </a:schemeClr>
        </a:solidFill>
        <a:ln w="9525" cap="flat" cmpd="sng" algn="ctr">
          <a:solidFill>
            <a:schemeClr val="accent4">
              <a:hueOff val="0"/>
              <a:satOff val="0"/>
              <a:lumOff val="0"/>
              <a:alphaOff val="0"/>
            </a:schemeClr>
          </a:solidFill>
          <a:prstDash val="solid"/>
        </a:ln>
        <a:effectLst>
          <a:outerShdw blurRad="50800" dist="25400" dir="5400000" rotWithShape="0">
            <a:srgbClr val="000000">
              <a:alpha val="35000"/>
            </a:srgbClr>
          </a:outerShdw>
        </a:effectLst>
      </dsp:spPr>
      <dsp:style>
        <a:lnRef idx="1">
          <a:scrgbClr r="0" g="0" b="0"/>
        </a:lnRef>
        <a:fillRef idx="2">
          <a:scrgbClr r="0" g="0" b="0"/>
        </a:fillRef>
        <a:effectRef idx="1">
          <a:scrgbClr r="0" g="0" b="0"/>
        </a:effectRef>
        <a:fontRef idx="minor">
          <a:schemeClr val="dk1"/>
        </a:fontRef>
      </dsp:style>
    </dsp:sp>
    <dsp:sp modelId="{F0B14D91-5F06-468C-9F85-94B213494177}">
      <dsp:nvSpPr>
        <dsp:cNvPr id="0" name=""/>
        <dsp:cNvSpPr/>
      </dsp:nvSpPr>
      <dsp:spPr>
        <a:xfrm>
          <a:off x="2960852" y="244564"/>
          <a:ext cx="2215396" cy="19419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kern="1200" dirty="0" smtClean="0"/>
            <a:t>It’s a felony in NY to assault a nurse on duty.</a:t>
          </a:r>
          <a:endParaRPr lang="en-US" sz="2400" kern="1200" dirty="0"/>
        </a:p>
      </dsp:txBody>
      <dsp:txXfrm>
        <a:off x="2960852" y="244564"/>
        <a:ext cx="2215396" cy="194192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3" tIns="46587" rIns="93173" bIns="46587"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3" tIns="46587" rIns="93173" bIns="46587" rtlCol="0"/>
          <a:lstStyle>
            <a:lvl1pPr algn="r">
              <a:defRPr sz="1200"/>
            </a:lvl1pPr>
          </a:lstStyle>
          <a:p>
            <a:fld id="{12605406-A14E-4007-BF02-6EA5C8446739}" type="datetimeFigureOut">
              <a:rPr lang="en-US" smtClean="0"/>
              <a:pPr/>
              <a:t>3/25/2013</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3" tIns="46587" rIns="93173" bIns="46587"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3" tIns="46587" rIns="93173" bIns="46587" rtlCol="0" anchor="b"/>
          <a:lstStyle>
            <a:lvl1pPr algn="r">
              <a:defRPr sz="1200"/>
            </a:lvl1pPr>
          </a:lstStyle>
          <a:p>
            <a:fld id="{A3E7D41E-E945-488B-AEB6-B4B814E7BF44}" type="slidenum">
              <a:rPr lang="en-US" smtClean="0"/>
              <a:pPr/>
              <a:t>‹#›</a:t>
            </a:fld>
            <a:endParaRPr lang="en-US"/>
          </a:p>
        </p:txBody>
      </p:sp>
    </p:spTree>
    <p:extLst>
      <p:ext uri="{BB962C8B-B14F-4D97-AF65-F5344CB8AC3E}">
        <p14:creationId xmlns:p14="http://schemas.microsoft.com/office/powerpoint/2010/main" val="28673634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3" tIns="46587" rIns="93173" bIns="46587"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3" tIns="46587" rIns="93173" bIns="46587" rtlCol="0"/>
          <a:lstStyle>
            <a:lvl1pPr algn="r">
              <a:defRPr sz="1200"/>
            </a:lvl1pPr>
          </a:lstStyle>
          <a:p>
            <a:fld id="{0C49C56B-1377-43ED-9836-E5ABBBB34C9B}" type="datetimeFigureOut">
              <a:rPr lang="en-US" smtClean="0"/>
              <a:pPr/>
              <a:t>3/25/2013</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3" tIns="46587" rIns="93173" bIns="46587"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3" tIns="46587" rIns="93173" bIns="4658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3" tIns="46587" rIns="93173" bIns="46587"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3" tIns="46587" rIns="93173" bIns="46587" rtlCol="0" anchor="b"/>
          <a:lstStyle>
            <a:lvl1pPr algn="r">
              <a:defRPr sz="1200"/>
            </a:lvl1pPr>
          </a:lstStyle>
          <a:p>
            <a:fld id="{40DD0E9F-F890-447A-B96C-D6F7067C38B5}" type="slidenum">
              <a:rPr lang="en-US" smtClean="0"/>
              <a:pPr/>
              <a:t>‹#›</a:t>
            </a:fld>
            <a:endParaRPr lang="en-US"/>
          </a:p>
        </p:txBody>
      </p:sp>
    </p:spTree>
    <p:extLst>
      <p:ext uri="{BB962C8B-B14F-4D97-AF65-F5344CB8AC3E}">
        <p14:creationId xmlns:p14="http://schemas.microsoft.com/office/powerpoint/2010/main" val="850586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Thank you for [Click] participating</a:t>
            </a:r>
            <a:r>
              <a:rPr lang="en-US" baseline="0" dirty="0" smtClean="0"/>
              <a:t> in the New York State Nurses Association’s webinar: Finding your Political Pulse: A nurse’s guide to legislative advocacy. At the end of this presentation, you will be able to </a:t>
            </a:r>
            <a:r>
              <a:rPr lang="en-US" b="1" baseline="0" dirty="0" smtClean="0"/>
              <a:t>describe</a:t>
            </a:r>
            <a:r>
              <a:rPr lang="en-US" baseline="0" dirty="0" smtClean="0"/>
              <a:t> your role as an advocate for RNs, </a:t>
            </a:r>
            <a:r>
              <a:rPr lang="en-US" b="1" baseline="0" dirty="0" smtClean="0"/>
              <a:t>identify</a:t>
            </a:r>
            <a:r>
              <a:rPr lang="en-US" b="0" baseline="0" dirty="0" smtClean="0"/>
              <a:t> past legislative victories for RNs,</a:t>
            </a:r>
            <a:r>
              <a:rPr lang="en-US" baseline="0" dirty="0" smtClean="0"/>
              <a:t> and </a:t>
            </a:r>
            <a:r>
              <a:rPr lang="en-US" b="1" baseline="0" dirty="0" smtClean="0"/>
              <a:t>apply</a:t>
            </a:r>
            <a:r>
              <a:rPr lang="en-US" baseline="0" dirty="0" smtClean="0"/>
              <a:t> lobbying techniques to conduct a successful meeting with your legislators.</a:t>
            </a:r>
            <a:endParaRPr lang="en-US" dirty="0"/>
          </a:p>
        </p:txBody>
      </p:sp>
      <p:sp>
        <p:nvSpPr>
          <p:cNvPr id="4" name="Slide Number Placeholder 3"/>
          <p:cNvSpPr>
            <a:spLocks noGrp="1"/>
          </p:cNvSpPr>
          <p:nvPr>
            <p:ph type="sldNum" sz="quarter" idx="10"/>
          </p:nvPr>
        </p:nvSpPr>
        <p:spPr/>
        <p:txBody>
          <a:bodyPr/>
          <a:lstStyle/>
          <a:p>
            <a:fld id="{40DD0E9F-F890-447A-B96C-D6F7067C38B5}"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Every legislative session,</a:t>
            </a:r>
            <a:r>
              <a:rPr lang="en-US" baseline="0" dirty="0" smtClean="0"/>
              <a:t> NYSNA members participate in establishing the top legislative priorities for the association. In the 2013 legislative session, NYSNA’s primary focus will be on these issues: Safe Staffing and Safe Patient Handling.</a:t>
            </a:r>
            <a:endParaRPr lang="en-US" dirty="0" smtClean="0"/>
          </a:p>
          <a:p>
            <a:endParaRPr lang="en-US" dirty="0" smtClean="0"/>
          </a:p>
          <a:p>
            <a:r>
              <a:rPr lang="en-US" dirty="0" smtClean="0"/>
              <a:t>[CLICK] The Safe Staffing</a:t>
            </a:r>
            <a:r>
              <a:rPr lang="en-US" baseline="0" dirty="0" smtClean="0"/>
              <a:t> </a:t>
            </a:r>
            <a:r>
              <a:rPr lang="en-US" dirty="0" smtClean="0"/>
              <a:t>for Quality Care Act establishes </a:t>
            </a:r>
            <a:r>
              <a:rPr lang="en-US" dirty="0"/>
              <a:t>minimum staffing </a:t>
            </a:r>
            <a:r>
              <a:rPr lang="en-US" dirty="0" smtClean="0"/>
              <a:t>ratios in acute care facilities and sets </a:t>
            </a:r>
            <a:r>
              <a:rPr lang="en-US" dirty="0"/>
              <a:t>minimum nursing care hours in </a:t>
            </a:r>
            <a:r>
              <a:rPr lang="en-US" baseline="0" dirty="0" smtClean="0"/>
              <a:t>nursing homes.</a:t>
            </a:r>
            <a:r>
              <a:rPr lang="en-US" baseline="0" dirty="0"/>
              <a:t> </a:t>
            </a:r>
            <a:r>
              <a:rPr lang="en-US" baseline="0" dirty="0" smtClean="0"/>
              <a:t>T</a:t>
            </a:r>
            <a:r>
              <a:rPr lang="en-US" dirty="0" smtClean="0"/>
              <a:t>here is statewide union support for this bill.</a:t>
            </a:r>
            <a:endParaRPr lang="en-US" dirty="0"/>
          </a:p>
          <a:p>
            <a:pPr defTabSz="931735">
              <a:defRPr/>
            </a:pPr>
            <a:endParaRPr lang="en-US" dirty="0"/>
          </a:p>
          <a:p>
            <a:pPr defTabSz="931735">
              <a:defRPr/>
            </a:pPr>
            <a:endParaRPr lang="en-US" dirty="0"/>
          </a:p>
          <a:p>
            <a:endParaRPr lang="en-US" dirty="0"/>
          </a:p>
        </p:txBody>
      </p:sp>
      <p:sp>
        <p:nvSpPr>
          <p:cNvPr id="4" name="Slide Number Placeholder 3"/>
          <p:cNvSpPr>
            <a:spLocks noGrp="1"/>
          </p:cNvSpPr>
          <p:nvPr>
            <p:ph type="sldNum" sz="quarter" idx="10"/>
          </p:nvPr>
        </p:nvSpPr>
        <p:spPr/>
        <p:txBody>
          <a:bodyPr/>
          <a:lstStyle/>
          <a:p>
            <a:fld id="{40DD0E9F-F890-447A-B96C-D6F7067C38B5}"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35">
              <a:defRPr/>
            </a:pPr>
            <a:r>
              <a:rPr lang="en-US" dirty="0" smtClean="0"/>
              <a:t>The Safe </a:t>
            </a:r>
            <a:r>
              <a:rPr lang="en-US" dirty="0"/>
              <a:t>Patient </a:t>
            </a:r>
            <a:r>
              <a:rPr lang="en-US" dirty="0" smtClean="0"/>
              <a:t>Handling bill sets up a statewide work group to make recommendations on safe patient handling</a:t>
            </a:r>
            <a:r>
              <a:rPr lang="en-US" baseline="0" dirty="0" smtClean="0"/>
              <a:t> policies to be implemented by healthcare</a:t>
            </a:r>
            <a:r>
              <a:rPr lang="en-US" dirty="0" smtClean="0"/>
              <a:t> facilities. The goal</a:t>
            </a:r>
            <a:r>
              <a:rPr lang="en-US" baseline="0" dirty="0" smtClean="0"/>
              <a:t> is </a:t>
            </a:r>
            <a:r>
              <a:rPr lang="en-US" dirty="0" smtClean="0"/>
              <a:t>to </a:t>
            </a:r>
            <a:r>
              <a:rPr lang="en-US" dirty="0"/>
              <a:t>reduce manual </a:t>
            </a:r>
            <a:r>
              <a:rPr lang="en-US" dirty="0" smtClean="0"/>
              <a:t>lifting and decrease injuries</a:t>
            </a:r>
            <a:r>
              <a:rPr lang="en-US" baseline="0" dirty="0" smtClean="0"/>
              <a:t> to both patients and caregivers</a:t>
            </a:r>
            <a:r>
              <a:rPr lang="en-US" dirty="0" smtClean="0"/>
              <a:t>.</a:t>
            </a:r>
            <a:r>
              <a:rPr lang="en-US" b="1" baseline="0" dirty="0"/>
              <a:t> </a:t>
            </a:r>
            <a:r>
              <a:rPr lang="en-US" dirty="0" smtClean="0"/>
              <a:t>This</a:t>
            </a:r>
            <a:r>
              <a:rPr lang="en-US" baseline="0" dirty="0" smtClean="0"/>
              <a:t> bill also has statewide union support.</a:t>
            </a:r>
            <a:endParaRPr lang="en-US" dirty="0" smtClean="0"/>
          </a:p>
          <a:p>
            <a:pPr defTabSz="931735">
              <a:defRPr/>
            </a:pPr>
            <a:endParaRPr lang="en-US" dirty="0" smtClean="0"/>
          </a:p>
        </p:txBody>
      </p:sp>
      <p:sp>
        <p:nvSpPr>
          <p:cNvPr id="4" name="Slide Number Placeholder 3"/>
          <p:cNvSpPr>
            <a:spLocks noGrp="1"/>
          </p:cNvSpPr>
          <p:nvPr>
            <p:ph type="sldNum" sz="quarter" idx="10"/>
          </p:nvPr>
        </p:nvSpPr>
        <p:spPr/>
        <p:txBody>
          <a:bodyPr/>
          <a:lstStyle/>
          <a:p>
            <a:fld id="{40DD0E9F-F890-447A-B96C-D6F7067C38B5}"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35">
              <a:defRPr/>
            </a:pPr>
            <a:r>
              <a:rPr lang="en-US" dirty="0" smtClean="0"/>
              <a:t>You may be wondering…How can I get involved?</a:t>
            </a:r>
          </a:p>
          <a:p>
            <a:endParaRPr lang="en-US" dirty="0"/>
          </a:p>
          <a:p>
            <a:r>
              <a:rPr lang="en-US" dirty="0" smtClean="0"/>
              <a:t>Let’s </a:t>
            </a:r>
            <a:r>
              <a:rPr lang="en-US" dirty="0"/>
              <a:t>start with </a:t>
            </a:r>
            <a:r>
              <a:rPr lang="en-US" dirty="0" smtClean="0"/>
              <a:t>some basics</a:t>
            </a:r>
            <a:endParaRPr lang="en-US" dirty="0"/>
          </a:p>
        </p:txBody>
      </p:sp>
      <p:sp>
        <p:nvSpPr>
          <p:cNvPr id="4" name="Slide Number Placeholder 3"/>
          <p:cNvSpPr>
            <a:spLocks noGrp="1"/>
          </p:cNvSpPr>
          <p:nvPr>
            <p:ph type="sldNum" sz="quarter" idx="10"/>
          </p:nvPr>
        </p:nvSpPr>
        <p:spPr/>
        <p:txBody>
          <a:bodyPr/>
          <a:lstStyle/>
          <a:p>
            <a:fld id="{40DD0E9F-F890-447A-B96C-D6F7067C38B5}"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New</a:t>
            </a:r>
            <a:r>
              <a:rPr lang="en-US" baseline="0" dirty="0" smtClean="0"/>
              <a:t> York State Government is made up of three branches: [CLICK] the Executive Branch, Judicial Branch, and the State Legislature. </a:t>
            </a:r>
          </a:p>
          <a:p>
            <a:endParaRPr lang="en-US" baseline="0" dirty="0" smtClean="0"/>
          </a:p>
          <a:p>
            <a:r>
              <a:rPr lang="en-US" baseline="0" dirty="0" smtClean="0"/>
              <a:t>The Executive Branch [CLICK] consists of 20 different departments, including the Governor’s Office. The Governor of New York is the state’s chief executive and is charged with a number of responsibilities such as the submission of the state’s executive budget, execution and enforcement of state laws and Commander-in-Chief of New York’s military forces. </a:t>
            </a:r>
          </a:p>
          <a:p>
            <a:endParaRPr lang="en-US" baseline="0" dirty="0" smtClean="0"/>
          </a:p>
          <a:p>
            <a:r>
              <a:rPr lang="en-US" baseline="0" dirty="0" smtClean="0"/>
              <a:t>The Judicial Branch [CLICK] consists of </a:t>
            </a:r>
            <a:r>
              <a:rPr lang="en-US" dirty="0" smtClean="0"/>
              <a:t>a range of courts (from trial to appellate) with various jurisdictions (from village and town courts to the State's highest court — the Court of Appeals). </a:t>
            </a:r>
          </a:p>
          <a:p>
            <a:endParaRPr lang="en-US" baseline="0" dirty="0" smtClean="0"/>
          </a:p>
          <a:p>
            <a:r>
              <a:rPr lang="en-US" baseline="0" dirty="0" smtClean="0"/>
              <a:t>The legislative branch consists of two houses of the legislature [CLICK] - a Senate of 63 members and an Assembly of 150 members. The number of legislative members is determined by the census every 10 years. [CLICK] T</a:t>
            </a:r>
            <a:r>
              <a:rPr lang="en-US" dirty="0" smtClean="0"/>
              <a:t>ogether, these legislators represent the voters of New York State</a:t>
            </a:r>
            <a:r>
              <a:rPr lang="en-US" baseline="0" dirty="0" smtClean="0"/>
              <a:t>. State legislators serve two-year terms of office and are elected in even-numbered years. </a:t>
            </a:r>
            <a:endParaRPr lang="en-US" dirty="0"/>
          </a:p>
        </p:txBody>
      </p:sp>
      <p:sp>
        <p:nvSpPr>
          <p:cNvPr id="4" name="Slide Number Placeholder 3"/>
          <p:cNvSpPr>
            <a:spLocks noGrp="1"/>
          </p:cNvSpPr>
          <p:nvPr>
            <p:ph type="sldNum" sz="quarter" idx="10"/>
          </p:nvPr>
        </p:nvSpPr>
        <p:spPr/>
        <p:txBody>
          <a:bodyPr/>
          <a:lstStyle/>
          <a:p>
            <a:fld id="{40DD0E9F-F890-447A-B96C-D6F7067C38B5}" type="slidenum">
              <a:rPr lang="en-US" smtClean="0"/>
              <a:pPr/>
              <a:t>13</a:t>
            </a:fld>
            <a:endParaRPr lang="en-US"/>
          </a:p>
        </p:txBody>
      </p:sp>
    </p:spTree>
    <p:extLst>
      <p:ext uri="{BB962C8B-B14F-4D97-AF65-F5344CB8AC3E}">
        <p14:creationId xmlns:p14="http://schemas.microsoft.com/office/powerpoint/2010/main" val="22401658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primary function of the state legislature is to [CLICK] make laws. Another important function</a:t>
            </a:r>
            <a:r>
              <a:rPr lang="en-US" baseline="0" dirty="0" smtClean="0"/>
              <a:t> is to either [</a:t>
            </a:r>
            <a:r>
              <a:rPr lang="en-US" dirty="0" smtClean="0"/>
              <a:t>CLICK] </a:t>
            </a:r>
            <a:r>
              <a:rPr lang="en-US" baseline="0" dirty="0" smtClean="0"/>
              <a:t>pass or revise the Governor’s annual budget. The legislature also [CLICK] reviews administrative actions by state agencies to ensure that they conform to legislative intent and authorization.</a:t>
            </a:r>
          </a:p>
          <a:p>
            <a:endParaRPr lang="en-US" baseline="0" dirty="0" smtClean="0"/>
          </a:p>
          <a:p>
            <a:pPr defTabSz="912571">
              <a:defRPr/>
            </a:pPr>
            <a:r>
              <a:rPr lang="en-US" dirty="0" smtClean="0"/>
              <a:t>[CLICK] The State Senate </a:t>
            </a:r>
            <a:r>
              <a:rPr lang="en-US" baseline="0" dirty="0" smtClean="0"/>
              <a:t>h</a:t>
            </a:r>
            <a:r>
              <a:rPr lang="en-US" dirty="0" smtClean="0"/>
              <a:t>as authority to confirm or reject nominations made by the Governor for certain state and judicial offices.</a:t>
            </a:r>
          </a:p>
          <a:p>
            <a:endParaRPr lang="en-US" dirty="0"/>
          </a:p>
        </p:txBody>
      </p:sp>
      <p:sp>
        <p:nvSpPr>
          <p:cNvPr id="4" name="Slide Number Placeholder 3"/>
          <p:cNvSpPr>
            <a:spLocks noGrp="1"/>
          </p:cNvSpPr>
          <p:nvPr>
            <p:ph type="sldNum" sz="quarter" idx="10"/>
          </p:nvPr>
        </p:nvSpPr>
        <p:spPr/>
        <p:txBody>
          <a:bodyPr/>
          <a:lstStyle/>
          <a:p>
            <a:fld id="{40DD0E9F-F890-447A-B96C-D6F7067C38B5}"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Both</a:t>
            </a:r>
            <a:r>
              <a:rPr lang="en-US" baseline="0" dirty="0" smtClean="0"/>
              <a:t> the Senate and Assembly have a leader that controls most of the functions of their house – The Senate Majority Leader and the Speaker of the Assembly. Additionally, both leaders appoint chairpersons for standing committees in their house. [CLICK] Some examples of standing committees are Health Committee, Higher Education Committee, Labor, Codes, finance, rules, etc. </a:t>
            </a:r>
            <a:endParaRPr lang="en-US" dirty="0"/>
          </a:p>
        </p:txBody>
      </p:sp>
      <p:sp>
        <p:nvSpPr>
          <p:cNvPr id="4" name="Slide Number Placeholder 3"/>
          <p:cNvSpPr>
            <a:spLocks noGrp="1"/>
          </p:cNvSpPr>
          <p:nvPr>
            <p:ph type="sldNum" sz="quarter" idx="10"/>
          </p:nvPr>
        </p:nvSpPr>
        <p:spPr/>
        <p:txBody>
          <a:bodyPr/>
          <a:lstStyle/>
          <a:p>
            <a:fld id="{40DD0E9F-F890-447A-B96C-D6F7067C38B5}"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smtClean="0"/>
              <a:t>To become law</a:t>
            </a:r>
            <a:r>
              <a:rPr lang="en-US" baseline="0" dirty="0" smtClean="0"/>
              <a:t> in New York State, a bill must pass both houses of the State Legislature--- the Assembly and the Senate– then it gets sent to the Governor for his or her signature. </a:t>
            </a:r>
          </a:p>
          <a:p>
            <a:endParaRPr lang="en-US" baseline="0" dirty="0" smtClean="0"/>
          </a:p>
          <a:p>
            <a:r>
              <a:rPr lang="en-US" baseline="0" dirty="0" smtClean="0"/>
              <a:t>[CLICK] Ideas for laws come from many sources – constituents, legislators, officials, and interest groups. To be considered by the Assembly or Senate, [CLICK] the idea’s champion works with a legislator and the Legal Services Department of the Legislative Bill Drafting Commission to have a bill drafted, following certain formatting and legal requirements. When a bill is introduced [CLICK] by its sponsor into the Assembly or the Senate, a bill number is assigned. Bills in the Assembly have an “A” at the beginning of their number; Bills in the Senate have an “S”. The bill is identified by this number throughout the 2-year legislative session. </a:t>
            </a:r>
          </a:p>
          <a:p>
            <a:endParaRPr lang="en-US" baseline="0" dirty="0" smtClean="0"/>
          </a:p>
          <a:p>
            <a:r>
              <a:rPr lang="en-US" baseline="0" dirty="0" smtClean="0"/>
              <a:t>[CLICK] Next, the bill is referred to an appropriate committee for consideration. When the bill addresses more than one area of interest, it may be considered by multiple committees. Any bill that requires  state expenditure must go to the Assembly Ways &amp; Means Committee or the Senate Finance Committee. The Rules Committees, chaired by the Majority Leader in the Senate and by the Speaker in the Assembly, influence the flow of legislation and near the end of legislative session, all bills must go through the Rules Committee. If a bill is never placed on a Committee agenda to be considered and reported out, it is said to have “died” in committee. [CLICK] After all the committees have favorably considered (or “reported out”) the bill, it has to “age” for at least three legislative days, and then can be scheduled for a floor vote. [CLICK] When a bill passes in one house, it is sent to the other house for consideration through [CLICK] a similar committee process. </a:t>
            </a:r>
          </a:p>
          <a:p>
            <a:endParaRPr lang="en-US" baseline="0" dirty="0" smtClean="0"/>
          </a:p>
          <a:p>
            <a:r>
              <a:rPr lang="en-US" baseline="0" dirty="0" smtClean="0"/>
              <a:t>[CLICK] The bill is then debated in the other house and [CLICK] if passed, the primary sponsor sends the bill to the Governor. </a:t>
            </a:r>
            <a:endParaRPr lang="en-US" dirty="0"/>
          </a:p>
        </p:txBody>
      </p:sp>
      <p:sp>
        <p:nvSpPr>
          <p:cNvPr id="4" name="Slide Number Placeholder 3"/>
          <p:cNvSpPr>
            <a:spLocks noGrp="1"/>
          </p:cNvSpPr>
          <p:nvPr>
            <p:ph type="sldNum" sz="quarter" idx="10"/>
          </p:nvPr>
        </p:nvSpPr>
        <p:spPr/>
        <p:txBody>
          <a:bodyPr/>
          <a:lstStyle/>
          <a:p>
            <a:fld id="{40DD0E9F-F890-447A-B96C-D6F7067C38B5}"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2571" rtl="0" eaLnBrk="1" fontAlgn="auto" latinLnBrk="0" hangingPunct="1">
              <a:lnSpc>
                <a:spcPct val="100000"/>
              </a:lnSpc>
              <a:spcBef>
                <a:spcPts val="0"/>
              </a:spcBef>
              <a:spcAft>
                <a:spcPts val="0"/>
              </a:spcAft>
              <a:buClrTx/>
              <a:buSzTx/>
              <a:buFontTx/>
              <a:buNone/>
              <a:tabLst/>
              <a:defRPr/>
            </a:pPr>
            <a:r>
              <a:rPr lang="en-US" dirty="0" smtClean="0"/>
              <a:t>Once the bill is reviewed</a:t>
            </a:r>
            <a:r>
              <a:rPr lang="en-US" baseline="0" dirty="0" smtClean="0"/>
              <a:t> by the Governor, a few different things can happen. The Governor can either approve the bill by signing it (also called making it a “chapter”) or [CLICK] the Governor can disapprove the bill by vetoing it. </a:t>
            </a:r>
            <a:r>
              <a:rPr lang="en-US" dirty="0" smtClean="0"/>
              <a:t>If the bill is vetoed, [CLICK] the </a:t>
            </a:r>
            <a:r>
              <a:rPr lang="en-US" baseline="0" dirty="0" smtClean="0"/>
              <a:t>Legislature may override the veto by two-thirds majority vote of each house. [CLICK] If the Governor’s veto is overridden, the bill would then become a law.</a:t>
            </a:r>
          </a:p>
          <a:p>
            <a:pPr defTabSz="912571">
              <a:defRPr/>
            </a:pPr>
            <a:endParaRPr lang="en-US" dirty="0" smtClean="0"/>
          </a:p>
        </p:txBody>
      </p:sp>
      <p:sp>
        <p:nvSpPr>
          <p:cNvPr id="4" name="Slide Number Placeholder 3"/>
          <p:cNvSpPr>
            <a:spLocks noGrp="1"/>
          </p:cNvSpPr>
          <p:nvPr>
            <p:ph type="sldNum" sz="quarter" idx="10"/>
          </p:nvPr>
        </p:nvSpPr>
        <p:spPr/>
        <p:txBody>
          <a:bodyPr/>
          <a:lstStyle/>
          <a:p>
            <a:fld id="{40DD0E9F-F890-447A-B96C-D6F7067C38B5}" type="slidenum">
              <a:rPr lang="en-US" smtClean="0"/>
              <a:pPr/>
              <a:t>17</a:t>
            </a:fld>
            <a:endParaRPr lang="en-US"/>
          </a:p>
        </p:txBody>
      </p:sp>
    </p:spTree>
    <p:extLst>
      <p:ext uri="{BB962C8B-B14F-4D97-AF65-F5344CB8AC3E}">
        <p14:creationId xmlns:p14="http://schemas.microsoft.com/office/powerpoint/2010/main" val="35323631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Nurses must use their expertise</a:t>
            </a:r>
            <a:r>
              <a:rPr lang="en-US" baseline="0" dirty="0" smtClean="0"/>
              <a:t> about nursing and health care to educate elected officials so they will make informed decisions about which bills to sponsor and which bills to support.</a:t>
            </a:r>
          </a:p>
          <a:p>
            <a:endParaRPr lang="en-US" baseline="0" dirty="0" smtClean="0"/>
          </a:p>
          <a:p>
            <a:r>
              <a:rPr lang="en-US" baseline="0" dirty="0" smtClean="0"/>
              <a:t>NYSNA provides lobbying packets on a variety of nursing issues to help you understand pending legislation. The packets include bill numbers, sponsors, and talking points you can use in writing or speaking to lawmakers. Effective communication is key.</a:t>
            </a:r>
          </a:p>
        </p:txBody>
      </p:sp>
      <p:sp>
        <p:nvSpPr>
          <p:cNvPr id="4" name="Slide Number Placeholder 3"/>
          <p:cNvSpPr>
            <a:spLocks noGrp="1"/>
          </p:cNvSpPr>
          <p:nvPr>
            <p:ph type="sldNum" sz="quarter" idx="10"/>
          </p:nvPr>
        </p:nvSpPr>
        <p:spPr/>
        <p:txBody>
          <a:bodyPr/>
          <a:lstStyle/>
          <a:p>
            <a:fld id="{40DD0E9F-F890-447A-B96C-D6F7067C38B5}"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2571">
              <a:defRPr/>
            </a:pPr>
            <a:r>
              <a:rPr lang="en-US" dirty="0" smtClean="0"/>
              <a:t>Writing a letter is still an effective means of communication.</a:t>
            </a:r>
            <a:r>
              <a:rPr lang="en-US" baseline="0" dirty="0" smtClean="0"/>
              <a:t> Legislators regularly review their correspondence. Following these guidelines will increase the chance of your letter being read and understood. [CLICK] Address ONE topic per letter– changing topics from one to another could get confusing for the person reading your letter.  Be clear. [CLICK] And always [CLICK] make sure to identify yourself as a constituent and as an RN. [CLICK] Identify the bill by number and list your reasons for either supporting or opposing it and make sure to [CLICK] provide examples of the impact of the legislation. [CLICK] You should also request a reply to your letter and be certain to [CLICK] send copies to the chairperson of the committee, as well as to majority and minority leaders.</a:t>
            </a:r>
            <a:endParaRPr lang="en-US" dirty="0"/>
          </a:p>
        </p:txBody>
      </p:sp>
      <p:sp>
        <p:nvSpPr>
          <p:cNvPr id="4" name="Slide Number Placeholder 3"/>
          <p:cNvSpPr>
            <a:spLocks noGrp="1"/>
          </p:cNvSpPr>
          <p:nvPr>
            <p:ph type="sldNum" sz="quarter" idx="10"/>
          </p:nvPr>
        </p:nvSpPr>
        <p:spPr/>
        <p:txBody>
          <a:bodyPr/>
          <a:lstStyle/>
          <a:p>
            <a:fld id="{40DD0E9F-F890-447A-B96C-D6F7067C38B5}"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Lobbying is an important professional activity for nurses. </a:t>
            </a:r>
            <a:r>
              <a:rPr lang="en-US" baseline="0" dirty="0" smtClean="0"/>
              <a:t>Nurses are experts in their field, and they can increase their legislative power by learning about healthcare policies and proposals, and can communicate their knowledge and concerns to lawmakers. </a:t>
            </a:r>
            <a:endParaRPr lang="en-US" dirty="0"/>
          </a:p>
        </p:txBody>
      </p:sp>
      <p:sp>
        <p:nvSpPr>
          <p:cNvPr id="4" name="Slide Number Placeholder 3"/>
          <p:cNvSpPr>
            <a:spLocks noGrp="1"/>
          </p:cNvSpPr>
          <p:nvPr>
            <p:ph type="sldNum" sz="quarter" idx="10"/>
          </p:nvPr>
        </p:nvSpPr>
        <p:spPr/>
        <p:txBody>
          <a:bodyPr/>
          <a:lstStyle/>
          <a:p>
            <a:fld id="{40DD0E9F-F890-447A-B96C-D6F7067C38B5}"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we all know, e-mail is a common means of communication. All state legislators have email addresses</a:t>
            </a:r>
            <a:r>
              <a:rPr lang="en-US" baseline="0" dirty="0" smtClean="0"/>
              <a:t> that are listed on the State Assembly and Senate websites. [CLICK] When sending an e-mail, use the bill number in the subject line so the reader knows exactly what bill will be discussed in the e-mail. Like writing a letter, state your position briefly with a clear request of action, also known as your “ask”, and give examples of the impact the legislation. Always remember to identify yourself as a constituent and a registered nurse. [CLICK] Include your full name and phone number for follow-up with the legislator. We also suggest following up with the office within two weeks to see how your request of action is being handled.</a:t>
            </a:r>
          </a:p>
          <a:p>
            <a:endParaRPr lang="en-US" baseline="0" dirty="0" smtClean="0"/>
          </a:p>
        </p:txBody>
      </p:sp>
      <p:sp>
        <p:nvSpPr>
          <p:cNvPr id="4" name="Slide Number Placeholder 3"/>
          <p:cNvSpPr>
            <a:spLocks noGrp="1"/>
          </p:cNvSpPr>
          <p:nvPr>
            <p:ph type="sldNum" sz="quarter" idx="10"/>
          </p:nvPr>
        </p:nvSpPr>
        <p:spPr/>
        <p:txBody>
          <a:bodyPr/>
          <a:lstStyle/>
          <a:p>
            <a:fld id="{40DD0E9F-F890-447A-B96C-D6F7067C38B5}"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first step to planning an office visit is setting up the appointment. [CLICK] You want</a:t>
            </a:r>
            <a:r>
              <a:rPr lang="en-US" baseline="0" dirty="0" smtClean="0"/>
              <a:t> to make sure you call a few weeks in advance to schedule a meeting. Before meeting with your legislator, you always want to make sure to do your leg work. [CLICK] Research the issue that you want to discuss with them and the status of the legislation in question. You can contact NYSNA for help with this. Feel free to invite colleagues to your meetings as well.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When meeting with your legislator, make sure to identify yourself as a registered nurse and a constituent. [CLICK] Listen carefully to the legislator’s views and note any concerns that are raised. If the legislator has questions that you cannot answer– don’t worry. [CLICK] You can always follow up with the answers later. After meeting with the legislator, ask to meet staff. [CLICK] Ask who the contact is for health care issues in his or her office. Sign the guestbook in the reception area and don’t forget to sign RN after your name. When leaving, always thank the legislator and leave your contact information and any printed materials you may have on the topic. We also suggest following up with the office within two weeks to thank them again and to see how your request for action is being handled.</a:t>
            </a:r>
          </a:p>
          <a:p>
            <a:endParaRPr lang="en-US" baseline="0" dirty="0" smtClean="0"/>
          </a:p>
        </p:txBody>
      </p:sp>
      <p:sp>
        <p:nvSpPr>
          <p:cNvPr id="4" name="Slide Number Placeholder 3"/>
          <p:cNvSpPr>
            <a:spLocks noGrp="1"/>
          </p:cNvSpPr>
          <p:nvPr>
            <p:ph type="sldNum" sz="quarter" idx="10"/>
          </p:nvPr>
        </p:nvSpPr>
        <p:spPr/>
        <p:txBody>
          <a:bodyPr/>
          <a:lstStyle/>
          <a:p>
            <a:fld id="{40DD0E9F-F890-447A-B96C-D6F7067C38B5}"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NYSNA has a lot of different ways for you to get involved. </a:t>
            </a:r>
          </a:p>
          <a:p>
            <a:endParaRPr lang="en-US" baseline="0" dirty="0" smtClean="0"/>
          </a:p>
          <a:p>
            <a:r>
              <a:rPr lang="en-US" baseline="0" dirty="0" smtClean="0"/>
              <a:t>[CLICK] You can attend NYSNA’s April 16</a:t>
            </a:r>
            <a:r>
              <a:rPr lang="en-US" baseline="30000" dirty="0" smtClean="0"/>
              <a:t>th</a:t>
            </a:r>
            <a:r>
              <a:rPr lang="en-US" baseline="0" dirty="0" smtClean="0"/>
              <a:t> Lobby Day in Albany, you can also attend the multi-union [CLICK] Lobby Day on May 21</a:t>
            </a:r>
            <a:r>
              <a:rPr lang="en-US" baseline="30000" dirty="0" smtClean="0"/>
              <a:t>st</a:t>
            </a:r>
            <a:r>
              <a:rPr lang="en-US" baseline="0" dirty="0" smtClean="0"/>
              <a:t> in Albany, you can attend one of NYSNA’s local rallies and [CLICK] you can visit your legislators in their district office. </a:t>
            </a:r>
          </a:p>
          <a:p>
            <a:endParaRPr lang="en-US" baseline="0" dirty="0" smtClean="0"/>
          </a:p>
        </p:txBody>
      </p:sp>
      <p:sp>
        <p:nvSpPr>
          <p:cNvPr id="4" name="Slide Number Placeholder 3"/>
          <p:cNvSpPr>
            <a:spLocks noGrp="1"/>
          </p:cNvSpPr>
          <p:nvPr>
            <p:ph type="sldNum" sz="quarter" idx="10"/>
          </p:nvPr>
        </p:nvSpPr>
        <p:spPr/>
        <p:txBody>
          <a:bodyPr/>
          <a:lstStyle/>
          <a:p>
            <a:fld id="{40DD0E9F-F890-447A-B96C-D6F7067C38B5}"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Thank you for participating in Finding Your</a:t>
            </a:r>
            <a:r>
              <a:rPr lang="en-US" baseline="0" dirty="0" smtClean="0"/>
              <a:t> Political Pulse. We hope you find this presentation helpful. </a:t>
            </a:r>
            <a:r>
              <a:rPr lang="en-US" dirty="0" smtClean="0"/>
              <a:t>If you have any questions regarding the information you heard today,</a:t>
            </a:r>
            <a:r>
              <a:rPr lang="en-US" baseline="0" dirty="0" smtClean="0"/>
              <a:t> </a:t>
            </a:r>
            <a:r>
              <a:rPr lang="en-US" baseline="0" smtClean="0"/>
              <a:t>please contact </a:t>
            </a:r>
            <a:r>
              <a:rPr lang="en-US" baseline="0" dirty="0" smtClean="0"/>
              <a:t>us. </a:t>
            </a:r>
          </a:p>
          <a:p>
            <a:endParaRPr lang="en-US" baseline="0" dirty="0" smtClean="0"/>
          </a:p>
          <a:p>
            <a:r>
              <a:rPr lang="en-US" baseline="0" dirty="0" smtClean="0"/>
              <a:t>If you need help finding your legislator’s contact information, you can find it at www.congress.org. </a:t>
            </a:r>
          </a:p>
          <a:p>
            <a:endParaRPr lang="en-US" baseline="0" dirty="0" smtClean="0"/>
          </a:p>
          <a:p>
            <a:r>
              <a:rPr lang="en-US" baseline="0" dirty="0" smtClean="0"/>
              <a:t>[CLICK] We hope you get involved with NYSNA soon!</a:t>
            </a:r>
            <a:endParaRPr lang="en-US" dirty="0"/>
          </a:p>
        </p:txBody>
      </p:sp>
      <p:sp>
        <p:nvSpPr>
          <p:cNvPr id="4" name="Slide Number Placeholder 3"/>
          <p:cNvSpPr>
            <a:spLocks noGrp="1"/>
          </p:cNvSpPr>
          <p:nvPr>
            <p:ph type="sldNum" sz="quarter" idx="10"/>
          </p:nvPr>
        </p:nvSpPr>
        <p:spPr/>
        <p:txBody>
          <a:bodyPr/>
          <a:lstStyle/>
          <a:p>
            <a:fld id="{40DD0E9F-F890-447A-B96C-D6F7067C38B5}" type="slidenum">
              <a:rPr lang="en-US" smtClean="0"/>
              <a:pPr/>
              <a:t>23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35">
              <a:defRPr/>
            </a:pPr>
            <a:r>
              <a:rPr lang="en-US" dirty="0" smtClean="0"/>
              <a:t>Lobbying is a form of advocacy with the intention</a:t>
            </a:r>
            <a:r>
              <a:rPr lang="en-US" baseline="0" dirty="0" smtClean="0"/>
              <a:t> of influencing legislative and policy decision makers.</a:t>
            </a:r>
            <a:r>
              <a:rPr lang="en-US" dirty="0" smtClean="0"/>
              <a:t> [CLICK] Any </a:t>
            </a:r>
            <a:r>
              <a:rPr lang="en-US" dirty="0"/>
              <a:t>member of a democratic society has the right to lobby. </a:t>
            </a:r>
            <a:r>
              <a:rPr lang="en-US" dirty="0" smtClean="0"/>
              <a:t>For example, people like you, other constituents,</a:t>
            </a:r>
            <a:r>
              <a:rPr lang="en-US" baseline="0" dirty="0" smtClean="0"/>
              <a:t> and advocacy groups can lobby and attempt to influence decisions that impact healthcare.</a:t>
            </a:r>
            <a:endParaRPr lang="en-US" dirty="0"/>
          </a:p>
          <a:p>
            <a:endParaRPr lang="en-US" baseline="0" dirty="0" smtClean="0"/>
          </a:p>
          <a:p>
            <a:r>
              <a:rPr lang="en-US" dirty="0" smtClean="0"/>
              <a:t>[CLICK] </a:t>
            </a:r>
            <a:r>
              <a:rPr lang="en-US" baseline="0" dirty="0" smtClean="0"/>
              <a:t>Through effective lobbying, nurses can have a say in the issues that matter the most to their profession and patients. Nurses can have a say in how funds are spent including which laws are enacted, what the nursing practice environment will be, and the support of nursing education. </a:t>
            </a:r>
          </a:p>
          <a:p>
            <a:endParaRPr lang="en-US" baseline="0" dirty="0" smtClean="0"/>
          </a:p>
          <a:p>
            <a:r>
              <a:rPr lang="en-US" dirty="0" smtClean="0"/>
              <a:t>[CLICK] </a:t>
            </a:r>
            <a:r>
              <a:rPr lang="en-US" baseline="0" dirty="0" smtClean="0"/>
              <a:t>NYSNA uses lobbying as a way to advance our legislative and regulatory agenda. Let’s talk about what effective lobbying has already accomplished for nurses and patients in New York State.</a:t>
            </a:r>
          </a:p>
        </p:txBody>
      </p:sp>
      <p:sp>
        <p:nvSpPr>
          <p:cNvPr id="4" name="Slide Number Placeholder 3"/>
          <p:cNvSpPr>
            <a:spLocks noGrp="1"/>
          </p:cNvSpPr>
          <p:nvPr>
            <p:ph type="sldNum" sz="quarter" idx="10"/>
          </p:nvPr>
        </p:nvSpPr>
        <p:spPr/>
        <p:txBody>
          <a:bodyPr/>
          <a:lstStyle/>
          <a:p>
            <a:fld id="{40DD0E9F-F890-447A-B96C-D6F7067C38B5}"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New York State Nurses Association was founded in 1901 as the nation’s first state nurses association. The association’s first initiative was the passage of a State Nurse Practice Act. [CLICK]</a:t>
            </a:r>
            <a:r>
              <a:rPr lang="en-US" baseline="0" dirty="0" smtClean="0"/>
              <a:t> </a:t>
            </a:r>
            <a:r>
              <a:rPr lang="en-US" dirty="0" smtClean="0"/>
              <a:t>This law was enacted in 1903 after extensive lobbying efforts by NYSNA and its members. It permitted registration of qualified nurses and created the title “registered nurse.”</a:t>
            </a:r>
          </a:p>
          <a:p>
            <a:endParaRPr lang="en-US" dirty="0" smtClean="0"/>
          </a:p>
          <a:p>
            <a:r>
              <a:rPr lang="en-US" dirty="0" smtClean="0"/>
              <a:t>[CLICK] In 1938, New York became the first state in the nation to require licensure for “all who nurse for hire.” [CLICK] The legal definition of nursing was revised again in 1972, when New York became the first state to recognize nursing as a distinct and independent health profession. [CLICK] And in 1988, the title and</a:t>
            </a:r>
            <a:r>
              <a:rPr lang="en-US" baseline="0" dirty="0" smtClean="0"/>
              <a:t> scope of practice for Nurse Practitioners was created.</a:t>
            </a:r>
            <a:endParaRPr lang="en-US" dirty="0" smtClean="0"/>
          </a:p>
        </p:txBody>
      </p:sp>
      <p:sp>
        <p:nvSpPr>
          <p:cNvPr id="4" name="Slide Number Placeholder 3"/>
          <p:cNvSpPr>
            <a:spLocks noGrp="1"/>
          </p:cNvSpPr>
          <p:nvPr>
            <p:ph type="sldNum" sz="quarter" idx="10"/>
          </p:nvPr>
        </p:nvSpPr>
        <p:spPr/>
        <p:txBody>
          <a:bodyPr/>
          <a:lstStyle/>
          <a:p>
            <a:fld id="{40DD0E9F-F890-447A-B96C-D6F7067C38B5}"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dirty="0"/>
              <a:t>In 2000, [CLICK] the Statewide Peer Assistance for Nurses Program or “SPAN” was established to provide services to nurses with substance abuse problems. SPAN established an annual contract between the State Education Department and the New York State Nurses Association and increases access to program services for nurses. </a:t>
            </a:r>
            <a:endParaRPr lang="en-US" sz="1100" dirty="0" smtClean="0"/>
          </a:p>
          <a:p>
            <a:endParaRPr lang="en-US" sz="1100" dirty="0"/>
          </a:p>
          <a:p>
            <a:r>
              <a:rPr lang="en-US" sz="1100" dirty="0"/>
              <a:t>In 2002, [CLICK] legislation known as Whistleblower Protection was enacted. This law protects healthcare workers who </a:t>
            </a:r>
            <a:r>
              <a:rPr lang="en-US" sz="1100" dirty="0" smtClean="0"/>
              <a:t>face </a:t>
            </a:r>
            <a:r>
              <a:rPr lang="en-US" sz="1100" dirty="0"/>
              <a:t>retaliation for addressing issues that affect patient safety and quality of care in their workplace. </a:t>
            </a:r>
          </a:p>
          <a:p>
            <a:endParaRPr lang="en-US" sz="1100" dirty="0"/>
          </a:p>
          <a:p>
            <a:pPr defTabSz="912571">
              <a:defRPr/>
            </a:pPr>
            <a:r>
              <a:rPr lang="en-US" sz="1100" dirty="0"/>
              <a:t>In 2005, [CLICK] the Nursing Faculty Loan Forgiveness and Scholarship programs were created to provide scholarship incentives to nursing students and faculty members in order to increase entry into the profession and make nursing education a more attractive field to pursue.  Also in 2005, the legislature passed the Safe Patient Handling Demonstration Program and 1 million dollars in funding was provided. This program was designed to </a:t>
            </a:r>
            <a:r>
              <a:rPr lang="en-US" sz="1100" dirty="0" smtClean="0"/>
              <a:t>study</a:t>
            </a:r>
            <a:r>
              <a:rPr lang="x-none" sz="1100" smtClean="0"/>
              <a:t> </a:t>
            </a:r>
            <a:r>
              <a:rPr lang="x-none" sz="1100"/>
              <a:t>the effects of safe patient handling programs in healthcare</a:t>
            </a:r>
            <a:r>
              <a:rPr lang="en-US" sz="1100" dirty="0"/>
              <a:t> facilities across New York State.</a:t>
            </a:r>
          </a:p>
          <a:p>
            <a:endParaRPr lang="en-US" sz="1100" dirty="0"/>
          </a:p>
          <a:p>
            <a:r>
              <a:rPr lang="en-US" sz="1100" dirty="0"/>
              <a:t>And in 2007, [CLICK]  Title Protection was enacted. This law </a:t>
            </a:r>
            <a:r>
              <a:rPr lang="en-US" sz="1100" dirty="0" smtClean="0"/>
              <a:t>asserts </a:t>
            </a:r>
            <a:r>
              <a:rPr lang="en-US" sz="1100" dirty="0"/>
              <a:t>that only those licensed under the Nurse Practice Act (Registered Professional Nurses and Licensed Practical Nurses) </a:t>
            </a:r>
            <a:r>
              <a:rPr lang="en-US" sz="1100" dirty="0" smtClean="0"/>
              <a:t>may </a:t>
            </a:r>
            <a:r>
              <a:rPr lang="en-US" sz="1100" dirty="0"/>
              <a:t>use the title “nurse.”</a:t>
            </a:r>
          </a:p>
        </p:txBody>
      </p:sp>
      <p:sp>
        <p:nvSpPr>
          <p:cNvPr id="4" name="Slide Number Placeholder 3"/>
          <p:cNvSpPr>
            <a:spLocks noGrp="1"/>
          </p:cNvSpPr>
          <p:nvPr>
            <p:ph type="sldNum" sz="quarter" idx="10"/>
          </p:nvPr>
        </p:nvSpPr>
        <p:spPr/>
        <p:txBody>
          <a:bodyPr/>
          <a:lstStyle/>
          <a:p>
            <a:fld id="{40DD0E9F-F890-447A-B96C-D6F7067C38B5}"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2008, th</a:t>
            </a:r>
            <a:r>
              <a:rPr lang="en-US" baseline="0" dirty="0" smtClean="0"/>
              <a:t>e ban on Mandatory Overtime was a huge victory for nurses in New York State. </a:t>
            </a:r>
          </a:p>
          <a:p>
            <a:pPr defTabSz="931735">
              <a:defRPr/>
            </a:pPr>
            <a:endParaRPr lang="en-US" dirty="0"/>
          </a:p>
          <a:p>
            <a:pPr defTabSz="931735">
              <a:defRPr/>
            </a:pPr>
            <a:r>
              <a:rPr lang="en-US" dirty="0"/>
              <a:t>This applies to nurses who provide direct patient care in all practice settings, with the exception of home care.</a:t>
            </a:r>
          </a:p>
          <a:p>
            <a:pPr defTabSz="931735">
              <a:defRPr/>
            </a:pPr>
            <a:endParaRPr lang="en-US" dirty="0"/>
          </a:p>
          <a:p>
            <a:pPr defTabSz="931735">
              <a:defRPr/>
            </a:pPr>
            <a:r>
              <a:rPr lang="en-US" dirty="0" smtClean="0"/>
              <a:t>The </a:t>
            </a:r>
            <a:r>
              <a:rPr lang="en-US" dirty="0"/>
              <a:t>law…Prohibits employers from requiring nurses to work beyond their “regularly scheduled work hours”.</a:t>
            </a:r>
          </a:p>
          <a:p>
            <a:pPr defTabSz="931735">
              <a:defRPr/>
            </a:pPr>
            <a:endParaRPr lang="en-US" dirty="0"/>
          </a:p>
          <a:p>
            <a:pPr defTabSz="931735">
              <a:defRPr/>
            </a:pPr>
            <a:r>
              <a:rPr lang="en-US" dirty="0" smtClean="0"/>
              <a:t>[CLICK] </a:t>
            </a:r>
            <a:r>
              <a:rPr lang="en-US" dirty="0"/>
              <a:t>It affirms that RNs who refuse to work beyond their regularly scheduled hours cannot be charged with patient abandonment.</a:t>
            </a:r>
          </a:p>
          <a:p>
            <a:pPr defTabSz="931735">
              <a:defRPr/>
            </a:pPr>
            <a:endParaRPr lang="en-US" dirty="0"/>
          </a:p>
          <a:p>
            <a:endParaRPr lang="en-US" dirty="0"/>
          </a:p>
        </p:txBody>
      </p:sp>
      <p:sp>
        <p:nvSpPr>
          <p:cNvPr id="4" name="Slide Number Placeholder 3"/>
          <p:cNvSpPr>
            <a:spLocks noGrp="1"/>
          </p:cNvSpPr>
          <p:nvPr>
            <p:ph type="sldNum" sz="quarter" idx="10"/>
          </p:nvPr>
        </p:nvSpPr>
        <p:spPr/>
        <p:txBody>
          <a:bodyPr/>
          <a:lstStyle/>
          <a:p>
            <a:fld id="{40DD0E9F-F890-447A-B96C-D6F7067C38B5}"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2009, the Nursing</a:t>
            </a:r>
            <a:r>
              <a:rPr lang="en-US" baseline="0" dirty="0" smtClean="0"/>
              <a:t> Care Quality Protection Act (also known as Disclosure) was passed. [CLICK] This law requires that facilities disclose their nursing staff levels and outcomes on specific nursing quality indicators to the state. This provides the public with information regarding staffing levels and allows consumers to take a comparative look at hospitals in order to make informed decisions about where they receive their care. </a:t>
            </a:r>
            <a:endParaRPr lang="en-US" dirty="0"/>
          </a:p>
        </p:txBody>
      </p:sp>
      <p:sp>
        <p:nvSpPr>
          <p:cNvPr id="4" name="Slide Number Placeholder 3"/>
          <p:cNvSpPr>
            <a:spLocks noGrp="1"/>
          </p:cNvSpPr>
          <p:nvPr>
            <p:ph type="sldNum" sz="quarter" idx="10"/>
          </p:nvPr>
        </p:nvSpPr>
        <p:spPr/>
        <p:txBody>
          <a:bodyPr/>
          <a:lstStyle/>
          <a:p>
            <a:fld id="{40DD0E9F-F890-447A-B96C-D6F7067C38B5}"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35">
              <a:defRPr/>
            </a:pPr>
            <a:r>
              <a:rPr lang="en-US" dirty="0" smtClean="0"/>
              <a:t>In 2010, the Family Health Care Decisions Act was passed.</a:t>
            </a:r>
            <a:r>
              <a:rPr lang="en-US" baseline="0" dirty="0" smtClean="0"/>
              <a:t> </a:t>
            </a:r>
            <a:r>
              <a:rPr lang="en-US" dirty="0" smtClean="0"/>
              <a:t>This </a:t>
            </a:r>
            <a:r>
              <a:rPr lang="en-US" dirty="0"/>
              <a:t>act allows family </a:t>
            </a:r>
            <a:r>
              <a:rPr lang="en-US" dirty="0" smtClean="0"/>
              <a:t>members, or a close friend, to </a:t>
            </a:r>
            <a:r>
              <a:rPr lang="en-US" dirty="0"/>
              <a:t>make </a:t>
            </a:r>
            <a:r>
              <a:rPr lang="en-US" dirty="0" smtClean="0"/>
              <a:t>healthcare </a:t>
            </a:r>
            <a:r>
              <a:rPr lang="en-US" dirty="0"/>
              <a:t>decisions on behalf of patients </a:t>
            </a:r>
            <a:r>
              <a:rPr lang="en-US" dirty="0" smtClean="0"/>
              <a:t>who lose </a:t>
            </a:r>
            <a:r>
              <a:rPr lang="en-US" dirty="0"/>
              <a:t>their ability to make such </a:t>
            </a:r>
            <a:r>
              <a:rPr lang="en-US" dirty="0" smtClean="0"/>
              <a:t>decisions, but who have not designated a healthcare proxy</a:t>
            </a:r>
            <a:r>
              <a:rPr lang="en-US" baseline="0" dirty="0" smtClean="0"/>
              <a:t> or </a:t>
            </a:r>
            <a:r>
              <a:rPr lang="en-US" dirty="0" smtClean="0"/>
              <a:t>prepared </a:t>
            </a:r>
            <a:r>
              <a:rPr lang="en-US" dirty="0"/>
              <a:t>advanced directives regarding their </a:t>
            </a:r>
            <a:r>
              <a:rPr lang="en-US" dirty="0" smtClean="0"/>
              <a:t>care</a:t>
            </a:r>
            <a:r>
              <a:rPr lang="en-US" sz="1400" dirty="0"/>
              <a:t>.</a:t>
            </a:r>
          </a:p>
          <a:p>
            <a:pPr defTabSz="931735">
              <a:defRPr/>
            </a:pPr>
            <a:endParaRPr lang="en-US" sz="1400" dirty="0"/>
          </a:p>
        </p:txBody>
      </p:sp>
      <p:sp>
        <p:nvSpPr>
          <p:cNvPr id="4" name="Slide Number Placeholder 3"/>
          <p:cNvSpPr>
            <a:spLocks noGrp="1"/>
          </p:cNvSpPr>
          <p:nvPr>
            <p:ph type="sldNum" sz="quarter" idx="10"/>
          </p:nvPr>
        </p:nvSpPr>
        <p:spPr/>
        <p:txBody>
          <a:bodyPr/>
          <a:lstStyle/>
          <a:p>
            <a:fld id="{40DD0E9F-F890-447A-B96C-D6F7067C38B5}"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35">
              <a:defRPr/>
            </a:pPr>
            <a:r>
              <a:rPr lang="en-US" sz="1400" dirty="0"/>
              <a:t>Another </a:t>
            </a:r>
            <a:r>
              <a:rPr lang="en-US" sz="1400" dirty="0" smtClean="0"/>
              <a:t>significant </a:t>
            </a:r>
            <a:r>
              <a:rPr lang="en-US" sz="1400" dirty="0"/>
              <a:t>victory for nurses came in 2010 when the </a:t>
            </a:r>
            <a:r>
              <a:rPr lang="en-US" sz="1400" dirty="0" smtClean="0"/>
              <a:t>bill passed that addressed </a:t>
            </a:r>
            <a:r>
              <a:rPr lang="en-US" sz="1400" dirty="0"/>
              <a:t>v</a:t>
            </a:r>
            <a:r>
              <a:rPr lang="en-US" sz="1400" dirty="0" smtClean="0"/>
              <a:t>iolence </a:t>
            </a:r>
            <a:r>
              <a:rPr lang="en-US" sz="1400" dirty="0"/>
              <a:t>against </a:t>
            </a:r>
            <a:r>
              <a:rPr lang="en-US" sz="1400" dirty="0" smtClean="0"/>
              <a:t>nurses. </a:t>
            </a:r>
            <a:r>
              <a:rPr lang="en-US" sz="1400" dirty="0"/>
              <a:t>Similar to assaulting a firefighter, police officer, EMT or physician, this law now makes it a felony to assault a nurse while on duty.</a:t>
            </a:r>
          </a:p>
        </p:txBody>
      </p:sp>
      <p:sp>
        <p:nvSpPr>
          <p:cNvPr id="4" name="Slide Number Placeholder 3"/>
          <p:cNvSpPr>
            <a:spLocks noGrp="1"/>
          </p:cNvSpPr>
          <p:nvPr>
            <p:ph type="sldNum" sz="quarter" idx="10"/>
          </p:nvPr>
        </p:nvSpPr>
        <p:spPr/>
        <p:txBody>
          <a:bodyPr/>
          <a:lstStyle/>
          <a:p>
            <a:fld id="{40DD0E9F-F890-447A-B96C-D6F7067C38B5}"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035FAF2F-2180-4AC3-ADDB-AA8450D46F87}" type="datetimeFigureOut">
              <a:rPr lang="en-US" smtClean="0"/>
              <a:pPr/>
              <a:t>3/25/2013</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32662771-A08A-4EBD-8953-8E18DE7A60AC}" type="slidenum">
              <a:rPr lang="en-US" smtClean="0"/>
              <a:pPr/>
              <a:t>‹#›</a:t>
            </a:fld>
            <a:endParaRPr lang="en-US"/>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35FAF2F-2180-4AC3-ADDB-AA8450D46F87}" type="datetimeFigureOut">
              <a:rPr lang="en-US" smtClean="0"/>
              <a:pPr/>
              <a:t>3/25/2013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662771-A08A-4EBD-8953-8E18DE7A60A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p:spPr>
        <p:txBody>
          <a:bodyPr/>
          <a:lstStyle/>
          <a:p>
            <a:fld id="{32662771-A08A-4EBD-8953-8E18DE7A60AC}" type="slidenum">
              <a:rPr lang="en-US" smtClean="0"/>
              <a:pPr/>
              <a:t>‹#›</a:t>
            </a:fld>
            <a:endParaRPr lang="en-US"/>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35FAF2F-2180-4AC3-ADDB-AA8450D46F87}" type="datetimeFigureOut">
              <a:rPr lang="en-US" smtClean="0"/>
              <a:pPr/>
              <a:t>3/25/2013</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035FAF2F-2180-4AC3-ADDB-AA8450D46F87}" type="datetimeFigureOut">
              <a:rPr lang="en-US" smtClean="0"/>
              <a:pPr/>
              <a:t>3/25/2013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1026372"/>
            <a:ext cx="457200" cy="441325"/>
          </a:xfrm>
        </p:spPr>
        <p:txBody>
          <a:bodyPr/>
          <a:lstStyle/>
          <a:p>
            <a:fld id="{32662771-A08A-4EBD-8953-8E18DE7A60AC}" type="slidenum">
              <a:rPr lang="en-US" smtClean="0"/>
              <a:pPr/>
              <a:t>‹#›</a:t>
            </a:fld>
            <a:endParaRPr lang="en-US"/>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035FAF2F-2180-4AC3-ADDB-AA8450D46F87}" type="datetimeFigureOut">
              <a:rPr lang="en-US" smtClean="0"/>
              <a:pPr/>
              <a:t>3/25/2013</a:t>
            </a:fld>
            <a:endParaRPr lang="en-US"/>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32662771-A08A-4EBD-8953-8E18DE7A60AC}" type="slidenum">
              <a:rPr lang="en-US" smtClean="0"/>
              <a:pPr/>
              <a:t>‹#›</a:t>
            </a:fld>
            <a:endParaRPr lang="en-US"/>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fld id="{035FAF2F-2180-4AC3-ADDB-AA8450D46F87}" type="datetimeFigureOut">
              <a:rPr lang="en-US" smtClean="0"/>
              <a:pPr/>
              <a:t>3/25/2013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662771-A08A-4EBD-8953-8E18DE7A60AC}" type="slidenum">
              <a:rPr lang="en-US" smtClean="0"/>
              <a:pPr/>
              <a:t>‹#›</a:t>
            </a:fld>
            <a:endParaRPr lang="en-US"/>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035FAF2F-2180-4AC3-ADDB-AA8450D46F87}" type="datetimeFigureOut">
              <a:rPr lang="en-US" smtClean="0"/>
              <a:pPr/>
              <a:t>3/25/2013</a:t>
            </a:fld>
            <a:endParaRPr lang="en-US"/>
          </a:p>
        </p:txBody>
      </p:sp>
      <p:sp>
        <p:nvSpPr>
          <p:cNvPr id="8" name="Footer Placeholder 7"/>
          <p:cNvSpPr>
            <a:spLocks noGrp="1"/>
          </p:cNvSpPr>
          <p:nvPr>
            <p:ph type="ftr" sz="quarter" idx="11"/>
          </p:nvPr>
        </p:nvSpPr>
        <p:spPr>
          <a:xfrm>
            <a:off x="304800" y="6409944"/>
            <a:ext cx="3581400" cy="365760"/>
          </a:xfrm>
        </p:spPr>
        <p:txBody>
          <a:bodyPr/>
          <a:lstStyle/>
          <a:p>
            <a:endParaRPr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32662771-A08A-4EBD-8953-8E18DE7A60AC}" type="slidenum">
              <a:rPr lang="en-US" smtClean="0"/>
              <a:pPr/>
              <a:t>‹#›</a:t>
            </a:fld>
            <a:endParaRPr lang="en-US"/>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035FAF2F-2180-4AC3-ADDB-AA8450D46F87}" type="datetimeFigureOut">
              <a:rPr lang="en-US" smtClean="0"/>
              <a:pPr/>
              <a:t>3/25/2013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4343400" y="1036020"/>
            <a:ext cx="457200" cy="441325"/>
          </a:xfrm>
        </p:spPr>
        <p:txBody>
          <a:bodyPr/>
          <a:lstStyle/>
          <a:p>
            <a:fld id="{32662771-A08A-4EBD-8953-8E18DE7A60A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035FAF2F-2180-4AC3-ADDB-AA8450D46F87}" type="datetimeFigureOut">
              <a:rPr lang="en-US" smtClean="0"/>
              <a:pPr/>
              <a:t>3/25/2013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32662771-A08A-4EBD-8953-8E18DE7A60A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32662771-A08A-4EBD-8953-8E18DE7A60AC}" type="slidenum">
              <a:rPr lang="en-US" smtClean="0"/>
              <a:pPr/>
              <a:t>‹#›</a:t>
            </a:fld>
            <a:endParaRPr lang="en-US"/>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035FAF2F-2180-4AC3-ADDB-AA8450D46F87}" type="datetimeFigureOut">
              <a:rPr lang="en-US" smtClean="0"/>
              <a:pPr/>
              <a:t>3/25/2013</a:t>
            </a:fld>
            <a:endParaRPr lang="en-US"/>
          </a:p>
        </p:txBody>
      </p:sp>
      <p:sp>
        <p:nvSpPr>
          <p:cNvPr id="6" name="Footer Placeholder 5"/>
          <p:cNvSpPr>
            <a:spLocks noGrp="1"/>
          </p:cNvSpPr>
          <p:nvPr>
            <p:ph type="ftr" sz="quarter" idx="11"/>
          </p:nvPr>
        </p:nvSpPr>
        <p:spPr>
          <a:xfrm>
            <a:off x="301752" y="6410848"/>
            <a:ext cx="3383280" cy="365760"/>
          </a:xfrm>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p>
            <a:fld id="{32662771-A08A-4EBD-8953-8E18DE7A60AC}" type="slidenum">
              <a:rPr lang="en-US" smtClean="0"/>
              <a:pPr/>
              <a:t>‹#›</a:t>
            </a:fld>
            <a:endParaRPr lang="en-US"/>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fld id="{035FAF2F-2180-4AC3-ADDB-AA8450D46F87}" type="datetimeFigureOut">
              <a:rPr lang="en-US" smtClean="0"/>
              <a:pPr/>
              <a:t>3/25/2013</a:t>
            </a:fld>
            <a:endParaRPr lang="en-US"/>
          </a:p>
        </p:txBody>
      </p:sp>
      <p:sp>
        <p:nvSpPr>
          <p:cNvPr id="6" name="Footer Placeholder 5"/>
          <p:cNvSpPr>
            <a:spLocks noGrp="1"/>
          </p:cNvSpPr>
          <p:nvPr>
            <p:ph type="ftr" sz="quarter" idx="11"/>
          </p:nvPr>
        </p:nvSpPr>
        <p:spPr>
          <a:xfrm>
            <a:off x="301752" y="6410848"/>
            <a:ext cx="3584448" cy="365760"/>
          </a:xfrm>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035FAF2F-2180-4AC3-ADDB-AA8450D46F87}" type="datetimeFigureOut">
              <a:rPr lang="en-US" smtClean="0"/>
              <a:pPr/>
              <a:t>3/25/2013</a:t>
            </a:fld>
            <a:endParaRPr lang="en-US"/>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32662771-A08A-4EBD-8953-8E18DE7A60AC}" type="slidenum">
              <a:rPr lang="en-US" smtClean="0"/>
              <a:pPr/>
              <a:t>‹#›</a:t>
            </a:fld>
            <a:endParaRPr lang="en-US"/>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5.tiff"/><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diagramColors" Target="../diagrams/colors3.xml"/><Relationship Id="rId11" Type="http://schemas.openxmlformats.org/officeDocument/2006/relationships/image" Target="../media/image17.jpg"/><Relationship Id="rId5" Type="http://schemas.openxmlformats.org/officeDocument/2006/relationships/diagramQuickStyle" Target="../diagrams/quickStyle3.xml"/><Relationship Id="rId10" Type="http://schemas.openxmlformats.org/officeDocument/2006/relationships/image" Target="../media/image16.jpeg"/><Relationship Id="rId4" Type="http://schemas.openxmlformats.org/officeDocument/2006/relationships/diagramLayout" Target="../diagrams/layout3.xml"/><Relationship Id="rId9" Type="http://schemas.openxmlformats.org/officeDocument/2006/relationships/image" Target="../media/image15.wmf"/></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0.jpeg"/><Relationship Id="rId7" Type="http://schemas.openxmlformats.org/officeDocument/2006/relationships/diagramColors" Target="../diagrams/colors4.xml"/><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diagramQuickStyle" Target="../diagrams/quickStyle4.xml"/><Relationship Id="rId11" Type="http://schemas.openxmlformats.org/officeDocument/2006/relationships/image" Target="../media/image23.png"/><Relationship Id="rId5" Type="http://schemas.openxmlformats.org/officeDocument/2006/relationships/diagramLayout" Target="../diagrams/layout4.xml"/><Relationship Id="rId10" Type="http://schemas.openxmlformats.org/officeDocument/2006/relationships/image" Target="../media/image22.wmf"/><Relationship Id="rId4" Type="http://schemas.openxmlformats.org/officeDocument/2006/relationships/diagramData" Target="../diagrams/data4.xml"/><Relationship Id="rId9" Type="http://schemas.openxmlformats.org/officeDocument/2006/relationships/image" Target="../media/image21.wmf"/></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8.jpeg"/><Relationship Id="rId7" Type="http://schemas.openxmlformats.org/officeDocument/2006/relationships/diagramColors" Target="../diagrams/colors2.xm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87854" y="-762000"/>
            <a:ext cx="5638800" cy="685800"/>
          </a:xfrm>
        </p:spPr>
        <p:txBody>
          <a:bodyPr anchor="ctr" anchorCtr="0">
            <a:normAutofit/>
          </a:bodyPr>
          <a:lstStyle/>
          <a:p>
            <a:r>
              <a:rPr lang="en-US" sz="2000" b="0" i="1" dirty="0" smtClean="0">
                <a:solidFill>
                  <a:schemeClr val="tx1"/>
                </a:solidFill>
              </a:rPr>
              <a:t>Welcome</a:t>
            </a:r>
            <a:endParaRPr lang="en-US" sz="1200" dirty="0">
              <a:solidFill>
                <a:schemeClr val="tx1"/>
              </a:solidFill>
            </a:endParaRPr>
          </a:p>
        </p:txBody>
      </p:sp>
      <p:sp>
        <p:nvSpPr>
          <p:cNvPr id="8" name="Text Placeholder 7"/>
          <p:cNvSpPr>
            <a:spLocks noGrp="1"/>
          </p:cNvSpPr>
          <p:nvPr>
            <p:ph type="body" sz="half" idx="2"/>
          </p:nvPr>
        </p:nvSpPr>
        <p:spPr>
          <a:xfrm>
            <a:off x="228600" y="1066800"/>
            <a:ext cx="2590800" cy="2895600"/>
          </a:xfrm>
        </p:spPr>
        <p:txBody>
          <a:bodyPr>
            <a:noAutofit/>
          </a:bodyPr>
          <a:lstStyle/>
          <a:p>
            <a:pPr algn="ctr"/>
            <a:r>
              <a:rPr lang="en-US" sz="4800" dirty="0" smtClean="0">
                <a:effectLst>
                  <a:outerShdw blurRad="38100" dist="38100" dir="2700000" algn="tl">
                    <a:srgbClr val="000000">
                      <a:alpha val="43137"/>
                    </a:srgbClr>
                  </a:outerShdw>
                </a:effectLst>
              </a:rPr>
              <a:t>Finding Your Political</a:t>
            </a:r>
            <a:endParaRPr lang="en-US" sz="4800" dirty="0" smtClean="0">
              <a:solidFill>
                <a:srgbClr val="E20000"/>
              </a:solidFill>
              <a:effectLst>
                <a:outerShdw blurRad="38100" dist="38100" dir="2700000" algn="tl">
                  <a:srgbClr val="000000">
                    <a:alpha val="43137"/>
                  </a:srgbClr>
                </a:outerShdw>
              </a:effectLst>
            </a:endParaRPr>
          </a:p>
        </p:txBody>
      </p:sp>
      <p:pic>
        <p:nvPicPr>
          <p:cNvPr id="10" name="Picture 9" descr="NYSNA Logo w tag-c-o.jpg"/>
          <p:cNvPicPr>
            <a:picLocks noChangeAspect="1"/>
          </p:cNvPicPr>
          <p:nvPr/>
        </p:nvPicPr>
        <p:blipFill>
          <a:blip r:embed="rId3" cstate="print"/>
          <a:stretch>
            <a:fillRect/>
          </a:stretch>
        </p:blipFill>
        <p:spPr>
          <a:xfrm>
            <a:off x="6477000" y="5207053"/>
            <a:ext cx="2245846" cy="989638"/>
          </a:xfrm>
          <a:prstGeom prst="rect">
            <a:avLst/>
          </a:prstGeom>
        </p:spPr>
      </p:pic>
      <p:pic>
        <p:nvPicPr>
          <p:cNvPr id="13" name="Picture 12" descr="pulse.jpg"/>
          <p:cNvPicPr>
            <a:picLocks noChangeAspect="1"/>
          </p:cNvPicPr>
          <p:nvPr/>
        </p:nvPicPr>
        <p:blipFill>
          <a:blip r:embed="rId4"/>
          <a:stretch>
            <a:fillRect/>
          </a:stretch>
        </p:blipFill>
        <p:spPr>
          <a:xfrm>
            <a:off x="3943350" y="685800"/>
            <a:ext cx="4057650" cy="4057650"/>
          </a:xfrm>
          <a:prstGeom prst="rect">
            <a:avLst/>
          </a:prstGeom>
        </p:spPr>
      </p:pic>
      <p:sp>
        <p:nvSpPr>
          <p:cNvPr id="14" name="Oval 13"/>
          <p:cNvSpPr/>
          <p:nvPr/>
        </p:nvSpPr>
        <p:spPr>
          <a:xfrm>
            <a:off x="4095750" y="2941320"/>
            <a:ext cx="182880" cy="18288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20000"/>
              </a:solidFill>
            </a:endParaRPr>
          </a:p>
        </p:txBody>
      </p:sp>
      <p:sp>
        <p:nvSpPr>
          <p:cNvPr id="17" name="TextBox 16"/>
          <p:cNvSpPr txBox="1"/>
          <p:nvPr/>
        </p:nvSpPr>
        <p:spPr>
          <a:xfrm>
            <a:off x="304800" y="4495800"/>
            <a:ext cx="2438400" cy="1107996"/>
          </a:xfrm>
          <a:prstGeom prst="rect">
            <a:avLst/>
          </a:prstGeom>
          <a:noFill/>
        </p:spPr>
        <p:txBody>
          <a:bodyPr wrap="square" rtlCol="0">
            <a:spAutoFit/>
          </a:bodyPr>
          <a:lstStyle/>
          <a:p>
            <a:pPr algn="ctr"/>
            <a:r>
              <a:rPr lang="en-US" sz="2200" b="1" dirty="0" smtClean="0">
                <a:solidFill>
                  <a:schemeClr val="bg1"/>
                </a:solidFill>
                <a:effectLst>
                  <a:outerShdw blurRad="38100" dist="38100" dir="2700000" algn="tl">
                    <a:srgbClr val="000000">
                      <a:alpha val="43137"/>
                    </a:srgbClr>
                  </a:outerShdw>
                </a:effectLst>
              </a:rPr>
              <a:t>A nurse’s guide to legislative advocacy</a:t>
            </a:r>
            <a:endParaRPr lang="en-US" sz="2200" b="1" dirty="0">
              <a:solidFill>
                <a:schemeClr val="bg1"/>
              </a:solidFill>
              <a:effectLst>
                <a:outerShdw blurRad="38100" dist="38100" dir="2700000" algn="tl">
                  <a:srgbClr val="000000">
                    <a:alpha val="43137"/>
                  </a:srgbClr>
                </a:outerShdw>
              </a:effectLst>
            </a:endParaRPr>
          </a:p>
        </p:txBody>
      </p:sp>
      <p:sp>
        <p:nvSpPr>
          <p:cNvPr id="11" name="TextBox 10"/>
          <p:cNvSpPr txBox="1"/>
          <p:nvPr/>
        </p:nvSpPr>
        <p:spPr>
          <a:xfrm>
            <a:off x="304800" y="3276600"/>
            <a:ext cx="2438400" cy="830997"/>
          </a:xfrm>
          <a:prstGeom prst="rect">
            <a:avLst/>
          </a:prstGeom>
          <a:noFill/>
        </p:spPr>
        <p:txBody>
          <a:bodyPr wrap="square" rtlCol="0">
            <a:spAutoFit/>
          </a:bodyPr>
          <a:lstStyle/>
          <a:p>
            <a:pPr algn="ctr"/>
            <a:r>
              <a:rPr lang="en-US" sz="4800" dirty="0" smtClean="0">
                <a:solidFill>
                  <a:srgbClr val="E20000"/>
                </a:solidFill>
                <a:effectLst>
                  <a:outerShdw blurRad="38100" dist="38100" dir="2700000" algn="tl">
                    <a:srgbClr val="000000">
                      <a:alpha val="43137"/>
                    </a:srgbClr>
                  </a:outerShdw>
                </a:effectLst>
              </a:rPr>
              <a:t>Pulse</a:t>
            </a:r>
            <a:endParaRPr lang="en-US" sz="4800" b="1" dirty="0">
              <a:solidFill>
                <a:schemeClr val="bg1"/>
              </a:solidFill>
              <a:effectLst>
                <a:outerShdw blurRad="38100" dist="38100" dir="2700000" algn="tl">
                  <a:srgbClr val="000000">
                    <a:alpha val="43137"/>
                  </a:srgbClr>
                </a:outerShdw>
              </a:effectLst>
            </a:endParaRPr>
          </a:p>
        </p:txBody>
      </p:sp>
      <p:sp>
        <p:nvSpPr>
          <p:cNvPr id="15" name="Title 5"/>
          <p:cNvSpPr txBox="1">
            <a:spLocks/>
          </p:cNvSpPr>
          <p:nvPr/>
        </p:nvSpPr>
        <p:spPr>
          <a:xfrm>
            <a:off x="3048000" y="5068848"/>
            <a:ext cx="5638800" cy="1219200"/>
          </a:xfrm>
          <a:prstGeom prst="rect">
            <a:avLst/>
          </a:prstGeom>
        </p:spPr>
        <p:txBody>
          <a:bodyPr vert="horz" anchor="ctr" anchorCtr="0">
            <a:normAutofit fontScale="97500"/>
          </a:bodyPr>
          <a:lstStyle>
            <a:lvl1pPr algn="l" rtl="0" eaLnBrk="1" latinLnBrk="0" hangingPunct="1">
              <a:spcBef>
                <a:spcPct val="0"/>
              </a:spcBef>
              <a:buNone/>
              <a:defRPr kumimoji="0" sz="2400" b="1" kern="1200">
                <a:solidFill>
                  <a:schemeClr val="tx2"/>
                </a:solidFill>
                <a:latin typeface="+mj-lt"/>
                <a:ea typeface="+mj-ea"/>
                <a:cs typeface="+mj-cs"/>
              </a:defRPr>
            </a:lvl1pPr>
          </a:lstStyle>
          <a:p>
            <a:endParaRPr lang="en-US" sz="1600" dirty="0" smtClean="0">
              <a:solidFill>
                <a:schemeClr val="tx1"/>
              </a:solidFill>
            </a:endParaRPr>
          </a:p>
          <a:p>
            <a:endParaRPr lang="en-US" sz="1600" dirty="0">
              <a:solidFill>
                <a:schemeClr val="tx1"/>
              </a:solidFill>
            </a:endParaRPr>
          </a:p>
          <a:p>
            <a:r>
              <a:rPr lang="en-US" sz="1600" dirty="0" smtClean="0">
                <a:solidFill>
                  <a:schemeClr val="tx1"/>
                </a:solidFill>
              </a:rPr>
              <a:t/>
            </a:r>
            <a:br>
              <a:rPr lang="en-US" sz="1600" dirty="0" smtClean="0">
                <a:solidFill>
                  <a:schemeClr val="tx1"/>
                </a:solidFill>
              </a:rPr>
            </a:br>
            <a:r>
              <a:rPr lang="en-US" sz="1200" b="0" i="1" dirty="0" smtClean="0">
                <a:solidFill>
                  <a:schemeClr val="tx1"/>
                </a:solidFill>
              </a:rPr>
              <a:t>Slide design by</a:t>
            </a:r>
            <a:r>
              <a:rPr lang="en-US" sz="1200" dirty="0" smtClean="0">
                <a:solidFill>
                  <a:schemeClr val="tx1"/>
                </a:solidFill>
              </a:rPr>
              <a:t/>
            </a:r>
            <a:br>
              <a:rPr lang="en-US" sz="1200" dirty="0" smtClean="0">
                <a:solidFill>
                  <a:schemeClr val="tx1"/>
                </a:solidFill>
              </a:rPr>
            </a:br>
            <a:r>
              <a:rPr lang="en-US" sz="1200" dirty="0" smtClean="0">
                <a:solidFill>
                  <a:schemeClr val="tx1"/>
                </a:solidFill>
              </a:rPr>
              <a:t>Nursing Education &amp; Practice</a:t>
            </a:r>
            <a:endParaRPr lang="en-US" sz="1200" dirty="0">
              <a:solidFill>
                <a:schemeClr val="tx1"/>
              </a:solidFill>
            </a:endParaRPr>
          </a:p>
        </p:txBody>
      </p:sp>
      <p:pic>
        <p:nvPicPr>
          <p:cNvPr id="16" name="Picture 2" descr="C:\Users\sdreslin\Pictures\NYSNA Advocacy photos\Hinderaker_20120517_0587.tif"/>
          <p:cNvPicPr>
            <a:picLocks noChangeAspect="1" noChangeArrowheads="1"/>
          </p:cNvPicPr>
          <p:nvPr/>
        </p:nvPicPr>
        <p:blipFill rotWithShape="1">
          <a:blip r:embed="rId5" cstate="print">
            <a:clrChange>
              <a:clrFrom>
                <a:srgbClr val="5C5844"/>
              </a:clrFrom>
              <a:clrTo>
                <a:srgbClr val="5C5844">
                  <a:alpha val="0"/>
                </a:srgbClr>
              </a:clrTo>
            </a:clrChange>
            <a:extLst>
              <a:ext uri="{28A0092B-C50C-407E-A947-70E740481C1C}">
                <a14:useLocalDpi xmlns:a14="http://schemas.microsoft.com/office/drawing/2010/main" val="0"/>
              </a:ext>
            </a:extLst>
          </a:blip>
          <a:srcRect l="6451"/>
          <a:stretch/>
        </p:blipFill>
        <p:spPr bwMode="auto">
          <a:xfrm>
            <a:off x="2977881" y="650542"/>
            <a:ext cx="5943600" cy="42356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30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2000"/>
                                        <p:tgtEl>
                                          <p:spTgt spid="14"/>
                                        </p:tgtEl>
                                      </p:cBhvr>
                                    </p:animEffect>
                                  </p:childTnLst>
                                </p:cTn>
                              </p:par>
                              <p:par>
                                <p:cTn id="11" presetID="0" presetClass="path" presetSubtype="0" accel="50000" decel="50000" fill="hold" nodeType="withEffect">
                                  <p:stCondLst>
                                    <p:cond delay="0"/>
                                  </p:stCondLst>
                                  <p:childTnLst>
                                    <p:animMotion origin="layout" path="M 0.00416 -2.89017E-6 L 0.06979 -0.00254 L 0.08125 -0.05017 L 0.11406 -0.00254 L 0.1585 -0.29896 L 0.17968 0.09549 L 0.19704 0.17087 L 0.23177 -0.00254 L 0.25486 -0.00508 L 0.27239 -0.0326 L 0.28576 -0.01248 L 0.3901 -0.01017 " pathEditMode="relative" rAng="0" ptsTypes="AAAAAAAAAAAA">
                                      <p:cBhvr>
                                        <p:cTn id="12" dur="5000" fill="hold"/>
                                        <p:tgtEl>
                                          <p:spTgt spid="14"/>
                                        </p:tgtEl>
                                        <p:attrNameLst>
                                          <p:attrName>ppt_x</p:attrName>
                                          <p:attrName>ppt_y</p:attrName>
                                        </p:attrNameLst>
                                      </p:cBhvr>
                                      <p:rCtr x="19300" y="-6400"/>
                                    </p:animMotion>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000"/>
                                        <p:tgtEl>
                                          <p:spTgt spid="11"/>
                                        </p:tgtEl>
                                      </p:cBhvr>
                                    </p:animEffect>
                                  </p:childTnLst>
                                </p:cTn>
                              </p:par>
                            </p:childTnLst>
                          </p:cTn>
                        </p:par>
                        <p:par>
                          <p:cTn id="16" fill="hold">
                            <p:stCondLst>
                              <p:cond delay="5000"/>
                            </p:stCondLst>
                            <p:childTnLst>
                              <p:par>
                                <p:cTn id="17" presetID="10" presetClass="exit" presetSubtype="0" fill="hold" nodeType="afterEffect">
                                  <p:stCondLst>
                                    <p:cond delay="0"/>
                                  </p:stCondLst>
                                  <p:childTnLst>
                                    <p:animEffect transition="out" filter="fade">
                                      <p:cBhvr>
                                        <p:cTn id="18" dur="500"/>
                                        <p:tgtEl>
                                          <p:spTgt spid="13"/>
                                        </p:tgtEl>
                                      </p:cBhvr>
                                    </p:animEffect>
                                    <p:set>
                                      <p:cBhvr>
                                        <p:cTn id="19" dur="1" fill="hold">
                                          <p:stCondLst>
                                            <p:cond delay="499"/>
                                          </p:stCondLst>
                                        </p:cTn>
                                        <p:tgtEl>
                                          <p:spTgt spid="13"/>
                                        </p:tgtEl>
                                        <p:attrNameLst>
                                          <p:attrName>style.visibility</p:attrName>
                                        </p:attrNameLst>
                                      </p:cBhvr>
                                      <p:to>
                                        <p:strVal val="hidden"/>
                                      </p:to>
                                    </p:set>
                                  </p:childTnLst>
                                </p:cTn>
                              </p:par>
                              <p:par>
                                <p:cTn id="20" presetID="10" presetClass="exit" presetSubtype="0" fill="hold" grpId="2" nodeType="withEffect">
                                  <p:stCondLst>
                                    <p:cond delay="0"/>
                                  </p:stCondLst>
                                  <p:childTnLst>
                                    <p:animEffect transition="out" filter="fade">
                                      <p:cBhvr>
                                        <p:cTn id="21" dur="500"/>
                                        <p:tgtEl>
                                          <p:spTgt spid="14"/>
                                        </p:tgtEl>
                                      </p:cBhvr>
                                    </p:animEffect>
                                    <p:set>
                                      <p:cBhvr>
                                        <p:cTn id="22" dur="1" fill="hold">
                                          <p:stCondLst>
                                            <p:cond delay="499"/>
                                          </p:stCondLst>
                                        </p:cTn>
                                        <p:tgtEl>
                                          <p:spTgt spid="14"/>
                                        </p:tgtEl>
                                        <p:attrNameLst>
                                          <p:attrName>style.visibility</p:attrName>
                                        </p:attrNameLst>
                                      </p:cBhvr>
                                      <p:to>
                                        <p:strVal val="hidden"/>
                                      </p:to>
                                    </p:set>
                                  </p:childTnLst>
                                </p:cTn>
                              </p:par>
                              <p:par>
                                <p:cTn id="23" presetID="10" presetClass="entr" presetSubtype="0" fill="hold" grpId="0" nodeType="withEffect">
                                  <p:stCondLst>
                                    <p:cond delay="50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2000"/>
                                        <p:tgtEl>
                                          <p:spTgt spid="17"/>
                                        </p:tgtEl>
                                      </p:cBhvr>
                                    </p:animEffect>
                                  </p:childTnLst>
                                </p:cTn>
                              </p:par>
                              <p:par>
                                <p:cTn id="26" presetID="10" presetClass="entr" presetSubtype="0" fill="hold" nodeType="withEffect">
                                  <p:stCondLst>
                                    <p:cond delay="50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2" animBg="1"/>
      <p:bldP spid="17"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838200"/>
            <a:ext cx="2743200" cy="1600200"/>
          </a:xfrm>
        </p:spPr>
        <p:txBody>
          <a:bodyPr/>
          <a:lstStyle/>
          <a:p>
            <a:pPr algn="ctr"/>
            <a:r>
              <a:rPr lang="en-US" sz="3200" dirty="0" smtClean="0">
                <a:effectLst>
                  <a:outerShdw blurRad="38100" dist="38100" dir="2700000" algn="tl">
                    <a:srgbClr val="000000">
                      <a:alpha val="43137"/>
                    </a:srgbClr>
                  </a:outerShdw>
                </a:effectLst>
              </a:rPr>
              <a:t>NYSNA’s  Legislative Priorities</a:t>
            </a:r>
            <a:endParaRPr lang="en-US" sz="3200" dirty="0">
              <a:effectLst>
                <a:outerShdw blurRad="38100" dist="38100" dir="2700000" algn="tl">
                  <a:srgbClr val="000000">
                    <a:alpha val="43137"/>
                  </a:srgbClr>
                </a:outerShdw>
              </a:effectLst>
            </a:endParaRPr>
          </a:p>
        </p:txBody>
      </p:sp>
      <p:sp>
        <p:nvSpPr>
          <p:cNvPr id="8" name="Text Placeholder 2"/>
          <p:cNvSpPr>
            <a:spLocks noGrp="1"/>
          </p:cNvSpPr>
          <p:nvPr>
            <p:ph type="body" idx="2"/>
          </p:nvPr>
        </p:nvSpPr>
        <p:spPr>
          <a:xfrm>
            <a:off x="152400" y="2590800"/>
            <a:ext cx="2743200" cy="3639312"/>
          </a:xfrm>
          <a:solidFill>
            <a:schemeClr val="bg1"/>
          </a:solidFill>
        </p:spPr>
        <p:txBody>
          <a:bodyPr anchor="ctr" anchorCtr="0">
            <a:noAutofit/>
          </a:bodyPr>
          <a:lstStyle/>
          <a:p>
            <a:pPr>
              <a:spcAft>
                <a:spcPts val="0"/>
              </a:spcAft>
            </a:pPr>
            <a:r>
              <a:rPr lang="en-US" sz="1750" b="1" dirty="0" smtClean="0">
                <a:solidFill>
                  <a:schemeClr val="tx1"/>
                </a:solidFill>
              </a:rPr>
              <a:t>Safe Staffing for Quality Care</a:t>
            </a:r>
            <a:r>
              <a:rPr lang="en-US" b="1" dirty="0" smtClean="0">
                <a:solidFill>
                  <a:schemeClr val="tx1"/>
                </a:solidFill>
              </a:rPr>
              <a:t/>
            </a:r>
            <a:br>
              <a:rPr lang="en-US" b="1" dirty="0" smtClean="0">
                <a:solidFill>
                  <a:schemeClr val="tx1"/>
                </a:solidFill>
              </a:rPr>
            </a:br>
            <a:r>
              <a:rPr lang="en-US" sz="1750" b="1" dirty="0" smtClean="0">
                <a:solidFill>
                  <a:schemeClr val="tx1"/>
                </a:solidFill>
              </a:rPr>
              <a:t/>
            </a:r>
            <a:br>
              <a:rPr lang="en-US" sz="1750" b="1" dirty="0" smtClean="0">
                <a:solidFill>
                  <a:schemeClr val="tx1"/>
                </a:solidFill>
              </a:rPr>
            </a:br>
            <a:r>
              <a:rPr lang="en-US" sz="1750" dirty="0" smtClean="0">
                <a:solidFill>
                  <a:schemeClr val="bg1">
                    <a:lumMod val="50000"/>
                  </a:schemeClr>
                </a:solidFill>
              </a:rPr>
              <a:t>Safe Patient Handling</a:t>
            </a:r>
            <a:br>
              <a:rPr lang="en-US" sz="1750" dirty="0" smtClean="0">
                <a:solidFill>
                  <a:schemeClr val="bg1">
                    <a:lumMod val="50000"/>
                  </a:schemeClr>
                </a:solidFill>
              </a:rPr>
            </a:br>
            <a:endParaRPr lang="en-US" sz="1750" dirty="0" smtClean="0">
              <a:solidFill>
                <a:schemeClr val="bg1">
                  <a:lumMod val="50000"/>
                </a:schemeClr>
              </a:solidFill>
            </a:endParaRPr>
          </a:p>
          <a:p>
            <a:pPr>
              <a:spcBef>
                <a:spcPts val="0"/>
              </a:spcBef>
              <a:spcAft>
                <a:spcPts val="0"/>
              </a:spcAft>
            </a:pPr>
            <a:endParaRPr lang="en-US" b="1" dirty="0">
              <a:solidFill>
                <a:schemeClr val="bg1">
                  <a:lumMod val="50000"/>
                </a:schemeClr>
              </a:solidFill>
            </a:endParaRPr>
          </a:p>
        </p:txBody>
      </p:sp>
      <p:grpSp>
        <p:nvGrpSpPr>
          <p:cNvPr id="6" name="Group 5"/>
          <p:cNvGrpSpPr/>
          <p:nvPr/>
        </p:nvGrpSpPr>
        <p:grpSpPr>
          <a:xfrm>
            <a:off x="4191001" y="762000"/>
            <a:ext cx="3657600" cy="5410200"/>
            <a:chOff x="2822" y="0"/>
            <a:chExt cx="2714773" cy="5410200"/>
          </a:xfrm>
          <a:solidFill>
            <a:schemeClr val="accent4">
              <a:lumMod val="20000"/>
              <a:lumOff val="80000"/>
            </a:schemeClr>
          </a:solidFill>
        </p:grpSpPr>
        <p:sp>
          <p:nvSpPr>
            <p:cNvPr id="7" name="Rounded Rectangle 6"/>
            <p:cNvSpPr/>
            <p:nvPr/>
          </p:nvSpPr>
          <p:spPr>
            <a:xfrm>
              <a:off x="2822" y="0"/>
              <a:ext cx="2714773" cy="5410200"/>
            </a:xfrm>
            <a:prstGeom prst="roundRect">
              <a:avLst>
                <a:gd name="adj" fmla="val 10000"/>
              </a:avLst>
            </a:prstGeom>
            <a:grpFill/>
          </p:spPr>
          <p:style>
            <a:lnRef idx="0">
              <a:schemeClr val="dk1">
                <a:hueOff val="0"/>
                <a:satOff val="0"/>
                <a:lumOff val="0"/>
                <a:alphaOff val="0"/>
              </a:schemeClr>
            </a:lnRef>
            <a:fillRef idx="1">
              <a:schemeClr val="accent4">
                <a:tint val="40000"/>
                <a:hueOff val="0"/>
                <a:satOff val="0"/>
                <a:lumOff val="0"/>
                <a:alphaOff val="0"/>
              </a:schemeClr>
            </a:fillRef>
            <a:effectRef idx="0">
              <a:schemeClr val="accent4">
                <a:tint val="40000"/>
                <a:hueOff val="0"/>
                <a:satOff val="0"/>
                <a:lumOff val="0"/>
                <a:alphaOff val="0"/>
              </a:schemeClr>
            </a:effectRef>
            <a:fontRef idx="minor">
              <a:schemeClr val="dk1">
                <a:hueOff val="0"/>
                <a:satOff val="0"/>
                <a:lumOff val="0"/>
                <a:alphaOff val="0"/>
              </a:schemeClr>
            </a:fontRef>
          </p:style>
        </p:sp>
        <p:sp>
          <p:nvSpPr>
            <p:cNvPr id="9" name="Rounded Rectangle 4"/>
            <p:cNvSpPr/>
            <p:nvPr/>
          </p:nvSpPr>
          <p:spPr>
            <a:xfrm>
              <a:off x="2822" y="0"/>
              <a:ext cx="2714773" cy="1371600"/>
            </a:xfrm>
            <a:prstGeom prst="rect">
              <a:avLst/>
            </a:prstGeom>
            <a:no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t>Safe Staffing </a:t>
              </a:r>
              <a:br>
                <a:rPr lang="en-US" sz="2400" b="1" kern="1200" dirty="0" smtClean="0"/>
              </a:br>
              <a:endParaRPr lang="en-US" sz="2400" b="1" kern="1200" dirty="0"/>
            </a:p>
          </p:txBody>
        </p:sp>
      </p:grpSp>
      <p:grpSp>
        <p:nvGrpSpPr>
          <p:cNvPr id="14" name="Group 13"/>
          <p:cNvGrpSpPr/>
          <p:nvPr/>
        </p:nvGrpSpPr>
        <p:grpSpPr>
          <a:xfrm>
            <a:off x="4776217" y="4046641"/>
            <a:ext cx="2487168" cy="2020824"/>
            <a:chOff x="274299" y="3368111"/>
            <a:chExt cx="2171819" cy="1631249"/>
          </a:xfrm>
        </p:grpSpPr>
        <p:sp>
          <p:nvSpPr>
            <p:cNvPr id="15" name="Rounded Rectangle 14"/>
            <p:cNvSpPr/>
            <p:nvPr/>
          </p:nvSpPr>
          <p:spPr>
            <a:xfrm>
              <a:off x="274299" y="3368111"/>
              <a:ext cx="2171819" cy="1631249"/>
            </a:xfrm>
            <a:prstGeom prst="roundRect">
              <a:avLst>
                <a:gd name="adj" fmla="val 10000"/>
              </a:avLst>
            </a:prstGeom>
          </p:spPr>
          <p:style>
            <a:lnRef idx="3">
              <a:schemeClr val="lt1">
                <a:hueOff val="0"/>
                <a:satOff val="0"/>
                <a:lumOff val="0"/>
                <a:alphaOff val="0"/>
              </a:schemeClr>
            </a:lnRef>
            <a:fillRef idx="1">
              <a:schemeClr val="accent4">
                <a:hueOff val="-1488257"/>
                <a:satOff val="8966"/>
                <a:lumOff val="719"/>
                <a:alphaOff val="0"/>
              </a:schemeClr>
            </a:fillRef>
            <a:effectRef idx="1">
              <a:schemeClr val="accent4">
                <a:hueOff val="-1488257"/>
                <a:satOff val="8966"/>
                <a:lumOff val="719"/>
                <a:alphaOff val="0"/>
              </a:schemeClr>
            </a:effectRef>
            <a:fontRef idx="minor">
              <a:schemeClr val="lt1"/>
            </a:fontRef>
          </p:style>
        </p:sp>
        <p:sp>
          <p:nvSpPr>
            <p:cNvPr id="16" name="Rounded Rectangle 6"/>
            <p:cNvSpPr/>
            <p:nvPr/>
          </p:nvSpPr>
          <p:spPr>
            <a:xfrm>
              <a:off x="322077" y="3415889"/>
              <a:ext cx="2076263" cy="153569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2000" b="1" i="1" kern="1200" dirty="0" smtClean="0"/>
                <a:t>Statewide </a:t>
              </a:r>
              <a:br>
                <a:rPr lang="en-US" sz="2000" b="1" i="1" kern="1200" dirty="0" smtClean="0"/>
              </a:br>
              <a:r>
                <a:rPr lang="en-US" sz="2000" b="1" i="1" kern="1200" dirty="0" smtClean="0"/>
                <a:t>union support</a:t>
              </a:r>
              <a:endParaRPr lang="en-US" sz="2000" b="1" i="1" kern="1200" dirty="0"/>
            </a:p>
          </p:txBody>
        </p:sp>
      </p:grpSp>
      <p:grpSp>
        <p:nvGrpSpPr>
          <p:cNvPr id="13" name="Group 12"/>
          <p:cNvGrpSpPr/>
          <p:nvPr/>
        </p:nvGrpSpPr>
        <p:grpSpPr>
          <a:xfrm>
            <a:off x="4727323" y="1927102"/>
            <a:ext cx="2482467" cy="2015970"/>
            <a:chOff x="274299" y="1485900"/>
            <a:chExt cx="2171819" cy="1631249"/>
          </a:xfrm>
          <a:solidFill>
            <a:schemeClr val="accent4"/>
          </a:solidFill>
        </p:grpSpPr>
        <p:sp>
          <p:nvSpPr>
            <p:cNvPr id="17" name="Rounded Rectangle 16"/>
            <p:cNvSpPr/>
            <p:nvPr/>
          </p:nvSpPr>
          <p:spPr>
            <a:xfrm>
              <a:off x="274299" y="1485900"/>
              <a:ext cx="2171819" cy="1631249"/>
            </a:xfrm>
            <a:prstGeom prst="roundRect">
              <a:avLst>
                <a:gd name="adj" fmla="val 10000"/>
              </a:avLst>
            </a:prstGeom>
            <a:grpFill/>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18" name="Rounded Rectangle 4"/>
            <p:cNvSpPr/>
            <p:nvPr/>
          </p:nvSpPr>
          <p:spPr>
            <a:xfrm>
              <a:off x="322077" y="1533678"/>
              <a:ext cx="2076263" cy="153569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2000" b="1" kern="1200" dirty="0" smtClean="0"/>
                <a:t>Minimum </a:t>
              </a:r>
              <a:br>
                <a:rPr lang="en-US" sz="2000" b="1" kern="1200" dirty="0" smtClean="0"/>
              </a:br>
              <a:r>
                <a:rPr lang="en-US" sz="2000" b="1" kern="1200" dirty="0" smtClean="0"/>
                <a:t>nurse-to-patient ratios; minimum nursing care hours</a:t>
              </a:r>
              <a:endParaRPr lang="en-US" sz="2000" b="1" kern="12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52400" y="838200"/>
            <a:ext cx="2743200" cy="1600200"/>
          </a:xfrm>
          <a:prstGeom prst="rect">
            <a:avLst/>
          </a:prstGeom>
        </p:spPr>
        <p:txBody>
          <a:bodyPr vert="horz" anchor="b">
            <a:noAutofit/>
          </a:bodyPr>
          <a:lstStyle>
            <a:lvl1pPr algn="l" rtl="0" eaLnBrk="1" latinLnBrk="0" hangingPunct="1">
              <a:spcBef>
                <a:spcPct val="0"/>
              </a:spcBef>
              <a:buNone/>
              <a:defRPr kumimoji="0" sz="2200" b="1" kern="1200">
                <a:solidFill>
                  <a:srgbClr val="FFFFFF"/>
                </a:solidFill>
                <a:latin typeface="+mj-lt"/>
                <a:ea typeface="+mj-ea"/>
                <a:cs typeface="+mj-cs"/>
              </a:defRPr>
            </a:lvl1pPr>
          </a:lstStyle>
          <a:p>
            <a:pPr algn="ctr"/>
            <a:r>
              <a:rPr lang="en-US" sz="3200" dirty="0" smtClean="0">
                <a:effectLst>
                  <a:outerShdw blurRad="38100" dist="38100" dir="2700000" algn="tl">
                    <a:srgbClr val="000000">
                      <a:alpha val="43137"/>
                    </a:srgbClr>
                  </a:outerShdw>
                </a:effectLst>
              </a:rPr>
              <a:t>NYSNA’s  Legislative Priorities</a:t>
            </a:r>
            <a:endParaRPr lang="en-US" sz="3200" dirty="0">
              <a:effectLst>
                <a:outerShdw blurRad="38100" dist="38100" dir="2700000" algn="tl">
                  <a:srgbClr val="000000">
                    <a:alpha val="43137"/>
                  </a:srgbClr>
                </a:outerShdw>
              </a:effectLst>
            </a:endParaRPr>
          </a:p>
        </p:txBody>
      </p:sp>
      <p:sp>
        <p:nvSpPr>
          <p:cNvPr id="9" name="Text Placeholder 2"/>
          <p:cNvSpPr>
            <a:spLocks noGrp="1"/>
          </p:cNvSpPr>
          <p:nvPr>
            <p:ph type="body" idx="2"/>
          </p:nvPr>
        </p:nvSpPr>
        <p:spPr>
          <a:xfrm>
            <a:off x="152400" y="2590800"/>
            <a:ext cx="2743200" cy="3639312"/>
          </a:xfrm>
          <a:solidFill>
            <a:schemeClr val="bg1"/>
          </a:solidFill>
        </p:spPr>
        <p:txBody>
          <a:bodyPr anchor="ctr" anchorCtr="0">
            <a:noAutofit/>
          </a:bodyPr>
          <a:lstStyle/>
          <a:p>
            <a:pPr>
              <a:spcAft>
                <a:spcPts val="0"/>
              </a:spcAft>
            </a:pPr>
            <a:r>
              <a:rPr lang="en-US" sz="1750" dirty="0">
                <a:solidFill>
                  <a:schemeClr val="bg1">
                    <a:lumMod val="50000"/>
                  </a:schemeClr>
                </a:solidFill>
              </a:rPr>
              <a:t>Safe Staffing </a:t>
            </a:r>
            <a:r>
              <a:rPr lang="en-US" sz="1750" dirty="0" smtClean="0">
                <a:solidFill>
                  <a:schemeClr val="bg1">
                    <a:lumMod val="50000"/>
                  </a:schemeClr>
                </a:solidFill>
              </a:rPr>
              <a:t>for Quality Care</a:t>
            </a:r>
            <a:r>
              <a:rPr lang="en-US" b="1" dirty="0" smtClean="0">
                <a:solidFill>
                  <a:schemeClr val="tx1"/>
                </a:solidFill>
              </a:rPr>
              <a:t/>
            </a:r>
            <a:br>
              <a:rPr lang="en-US" b="1" dirty="0" smtClean="0">
                <a:solidFill>
                  <a:schemeClr val="tx1"/>
                </a:solidFill>
              </a:rPr>
            </a:br>
            <a:r>
              <a:rPr lang="en-US" sz="1750" b="1" dirty="0" smtClean="0">
                <a:solidFill>
                  <a:schemeClr val="tx1"/>
                </a:solidFill>
              </a:rPr>
              <a:t/>
            </a:r>
            <a:br>
              <a:rPr lang="en-US" sz="1750" b="1" dirty="0" smtClean="0">
                <a:solidFill>
                  <a:schemeClr val="tx1"/>
                </a:solidFill>
              </a:rPr>
            </a:br>
            <a:r>
              <a:rPr lang="en-US" sz="1750" b="1" dirty="0" smtClean="0">
                <a:solidFill>
                  <a:schemeClr val="tx1"/>
                </a:solidFill>
              </a:rPr>
              <a:t>Safe </a:t>
            </a:r>
            <a:r>
              <a:rPr lang="en-US" sz="1750" b="1" dirty="0">
                <a:solidFill>
                  <a:schemeClr val="tx1"/>
                </a:solidFill>
              </a:rPr>
              <a:t>Patient Handling</a:t>
            </a:r>
            <a:br>
              <a:rPr lang="en-US" sz="1750" b="1" dirty="0">
                <a:solidFill>
                  <a:schemeClr val="tx1"/>
                </a:solidFill>
              </a:rPr>
            </a:br>
            <a:endParaRPr lang="en-US" b="1" dirty="0">
              <a:solidFill>
                <a:schemeClr val="tx1"/>
              </a:solidFill>
            </a:endParaRPr>
          </a:p>
        </p:txBody>
      </p:sp>
      <p:grpSp>
        <p:nvGrpSpPr>
          <p:cNvPr id="6" name="Group 5"/>
          <p:cNvGrpSpPr/>
          <p:nvPr/>
        </p:nvGrpSpPr>
        <p:grpSpPr>
          <a:xfrm>
            <a:off x="4038600" y="725214"/>
            <a:ext cx="3657600" cy="5410200"/>
            <a:chOff x="2822" y="0"/>
            <a:chExt cx="2714773" cy="5410200"/>
          </a:xfrm>
          <a:solidFill>
            <a:schemeClr val="accent4">
              <a:lumMod val="20000"/>
              <a:lumOff val="80000"/>
            </a:schemeClr>
          </a:solidFill>
        </p:grpSpPr>
        <p:sp>
          <p:nvSpPr>
            <p:cNvPr id="8" name="Rounded Rectangle 7"/>
            <p:cNvSpPr/>
            <p:nvPr/>
          </p:nvSpPr>
          <p:spPr>
            <a:xfrm>
              <a:off x="2822" y="0"/>
              <a:ext cx="2714773" cy="5410200"/>
            </a:xfrm>
            <a:prstGeom prst="roundRect">
              <a:avLst>
                <a:gd name="adj" fmla="val 10000"/>
              </a:avLst>
            </a:prstGeom>
            <a:grpFill/>
          </p:spPr>
          <p:style>
            <a:lnRef idx="0">
              <a:schemeClr val="dk1">
                <a:hueOff val="0"/>
                <a:satOff val="0"/>
                <a:lumOff val="0"/>
                <a:alphaOff val="0"/>
              </a:schemeClr>
            </a:lnRef>
            <a:fillRef idx="1">
              <a:schemeClr val="accent4">
                <a:tint val="40000"/>
                <a:hueOff val="0"/>
                <a:satOff val="0"/>
                <a:lumOff val="0"/>
                <a:alphaOff val="0"/>
              </a:schemeClr>
            </a:fillRef>
            <a:effectRef idx="0">
              <a:schemeClr val="accent4">
                <a:tint val="40000"/>
                <a:hueOff val="0"/>
                <a:satOff val="0"/>
                <a:lumOff val="0"/>
                <a:alphaOff val="0"/>
              </a:schemeClr>
            </a:effectRef>
            <a:fontRef idx="minor">
              <a:schemeClr val="dk1">
                <a:hueOff val="0"/>
                <a:satOff val="0"/>
                <a:lumOff val="0"/>
                <a:alphaOff val="0"/>
              </a:schemeClr>
            </a:fontRef>
          </p:style>
        </p:sp>
        <p:sp>
          <p:nvSpPr>
            <p:cNvPr id="10" name="Rounded Rectangle 4"/>
            <p:cNvSpPr/>
            <p:nvPr/>
          </p:nvSpPr>
          <p:spPr>
            <a:xfrm>
              <a:off x="2822" y="0"/>
              <a:ext cx="2714773" cy="1238974"/>
            </a:xfrm>
            <a:prstGeom prst="rect">
              <a:avLst/>
            </a:prstGeom>
            <a:no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t>Safe Patient Handling</a:t>
              </a:r>
              <a:endParaRPr lang="en-US" sz="2400" b="1" kern="1200" dirty="0"/>
            </a:p>
          </p:txBody>
        </p:sp>
      </p:grpSp>
      <p:grpSp>
        <p:nvGrpSpPr>
          <p:cNvPr id="14" name="Group 13"/>
          <p:cNvGrpSpPr/>
          <p:nvPr/>
        </p:nvGrpSpPr>
        <p:grpSpPr>
          <a:xfrm>
            <a:off x="4639196" y="1905000"/>
            <a:ext cx="2542032" cy="2020824"/>
            <a:chOff x="274299" y="1485900"/>
            <a:chExt cx="2171819" cy="1631249"/>
          </a:xfrm>
          <a:solidFill>
            <a:schemeClr val="accent4"/>
          </a:solidFill>
        </p:grpSpPr>
        <p:sp>
          <p:nvSpPr>
            <p:cNvPr id="18" name="Rounded Rectangle 17"/>
            <p:cNvSpPr/>
            <p:nvPr/>
          </p:nvSpPr>
          <p:spPr>
            <a:xfrm>
              <a:off x="274299" y="1485900"/>
              <a:ext cx="2171819" cy="1631249"/>
            </a:xfrm>
            <a:prstGeom prst="roundRect">
              <a:avLst>
                <a:gd name="adj" fmla="val 10000"/>
              </a:avLst>
            </a:prstGeom>
            <a:grpFill/>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19" name="Rounded Rectangle 4"/>
            <p:cNvSpPr/>
            <p:nvPr/>
          </p:nvSpPr>
          <p:spPr>
            <a:xfrm>
              <a:off x="322077" y="1533678"/>
              <a:ext cx="2076263" cy="153569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b="1" kern="1200" dirty="0" smtClean="0"/>
                <a:t>Facilities must implement policy to reduce </a:t>
              </a:r>
              <a:br>
                <a:rPr lang="en-US" sz="1800" b="1" kern="1200" dirty="0" smtClean="0"/>
              </a:br>
              <a:r>
                <a:rPr lang="en-US" sz="1800" b="1" kern="1200" dirty="0" smtClean="0"/>
                <a:t>manual lifting</a:t>
              </a:r>
              <a:endParaRPr lang="en-US" sz="1800" b="1" kern="1200" dirty="0"/>
            </a:p>
          </p:txBody>
        </p:sp>
      </p:grpSp>
      <p:grpSp>
        <p:nvGrpSpPr>
          <p:cNvPr id="15" name="Group 14"/>
          <p:cNvGrpSpPr/>
          <p:nvPr/>
        </p:nvGrpSpPr>
        <p:grpSpPr>
          <a:xfrm>
            <a:off x="4591419" y="4066813"/>
            <a:ext cx="2589809" cy="2068601"/>
            <a:chOff x="274299" y="3368111"/>
            <a:chExt cx="2589809" cy="2068601"/>
          </a:xfrm>
        </p:grpSpPr>
        <p:sp>
          <p:nvSpPr>
            <p:cNvPr id="16" name="Rounded Rectangle 15"/>
            <p:cNvSpPr/>
            <p:nvPr/>
          </p:nvSpPr>
          <p:spPr>
            <a:xfrm>
              <a:off x="274299" y="3368111"/>
              <a:ext cx="2542032" cy="2020824"/>
            </a:xfrm>
            <a:prstGeom prst="roundRect">
              <a:avLst>
                <a:gd name="adj" fmla="val 10000"/>
              </a:avLst>
            </a:prstGeom>
          </p:spPr>
          <p:style>
            <a:lnRef idx="3">
              <a:schemeClr val="lt1">
                <a:hueOff val="0"/>
                <a:satOff val="0"/>
                <a:lumOff val="0"/>
                <a:alphaOff val="0"/>
              </a:schemeClr>
            </a:lnRef>
            <a:fillRef idx="1">
              <a:schemeClr val="accent4">
                <a:hueOff val="-1488257"/>
                <a:satOff val="8966"/>
                <a:lumOff val="719"/>
                <a:alphaOff val="0"/>
              </a:schemeClr>
            </a:fillRef>
            <a:effectRef idx="1">
              <a:schemeClr val="accent4">
                <a:hueOff val="-1488257"/>
                <a:satOff val="8966"/>
                <a:lumOff val="719"/>
                <a:alphaOff val="0"/>
              </a:schemeClr>
            </a:effectRef>
            <a:fontRef idx="minor">
              <a:schemeClr val="lt1"/>
            </a:fontRef>
          </p:style>
        </p:sp>
        <p:sp>
          <p:nvSpPr>
            <p:cNvPr id="17" name="Rounded Rectangle 6"/>
            <p:cNvSpPr/>
            <p:nvPr/>
          </p:nvSpPr>
          <p:spPr>
            <a:xfrm>
              <a:off x="322076" y="3415888"/>
              <a:ext cx="2542032" cy="20208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b="1" i="1" kern="1200" dirty="0" smtClean="0"/>
                <a:t>Statewide </a:t>
              </a:r>
              <a:br>
                <a:rPr lang="en-US" sz="1800" b="1" i="1" kern="1200" dirty="0" smtClean="0"/>
              </a:br>
              <a:r>
                <a:rPr lang="en-US" sz="1800" b="1" i="1" kern="1200" dirty="0" smtClean="0"/>
                <a:t>union support</a:t>
              </a:r>
              <a:endParaRPr lang="en-US" sz="1800" b="1" i="1" kern="1200" dirty="0"/>
            </a:p>
          </p:txBody>
        </p:sp>
      </p:grpSp>
      <p:sp>
        <p:nvSpPr>
          <p:cNvPr id="3" name="Title 2"/>
          <p:cNvSpPr>
            <a:spLocks noGrp="1"/>
          </p:cNvSpPr>
          <p:nvPr>
            <p:ph type="title"/>
          </p:nvPr>
        </p:nvSpPr>
        <p:spPr>
          <a:xfrm>
            <a:off x="533399" y="-762000"/>
            <a:ext cx="5062523" cy="533400"/>
          </a:xfrm>
        </p:spPr>
        <p:txBody>
          <a:bodyPr/>
          <a:lstStyle/>
          <a:p>
            <a:r>
              <a:rPr lang="en-US" dirty="0" smtClean="0"/>
              <a:t>NYSNA’s Legislative</a:t>
            </a:r>
            <a:r>
              <a:rPr lang="en-US" baseline="0" dirty="0" smtClean="0"/>
              <a:t> Priorities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77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0565" r="7705" b="7550"/>
          <a:stretch/>
        </p:blipFill>
        <p:spPr bwMode="auto">
          <a:xfrm>
            <a:off x="0" y="0"/>
            <a:ext cx="9144000" cy="6858000"/>
          </a:xfrm>
          <a:prstGeom prst="rect">
            <a:avLst/>
          </a:prstGeom>
          <a:noFill/>
        </p:spPr>
      </p:pic>
      <p:sp>
        <p:nvSpPr>
          <p:cNvPr id="7" name="Rectangle 6"/>
          <p:cNvSpPr/>
          <p:nvPr/>
        </p:nvSpPr>
        <p:spPr>
          <a:xfrm>
            <a:off x="685800" y="685800"/>
            <a:ext cx="7772400" cy="5760720"/>
          </a:xfrm>
          <a:prstGeom prst="rect">
            <a:avLst/>
          </a:prstGeom>
          <a:solidFill>
            <a:schemeClr val="bg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04800" y="959093"/>
            <a:ext cx="8458200" cy="4939814"/>
          </a:xfrm>
          <a:prstGeom prst="rect">
            <a:avLst/>
          </a:prstGeom>
          <a:noFill/>
        </p:spPr>
        <p:txBody>
          <a:bodyPr wrap="square" rtlCol="0">
            <a:spAutoFit/>
          </a:bodyPr>
          <a:lstStyle/>
          <a:p>
            <a:pPr algn="ctr"/>
            <a:r>
              <a:rPr lang="en-US" sz="10500" dirty="0" smtClean="0">
                <a:effectLst>
                  <a:outerShdw blurRad="38100" dist="50800" algn="tl">
                    <a:schemeClr val="bg1">
                      <a:lumMod val="95000"/>
                      <a:alpha val="43000"/>
                    </a:schemeClr>
                  </a:outerShdw>
                  <a:reflection blurRad="6350" stA="55000" endA="300" endPos="45500" dir="5400000" sy="-100000" algn="bl" rotWithShape="0"/>
                </a:effectLst>
              </a:rPr>
              <a:t>How can </a:t>
            </a:r>
            <a:br>
              <a:rPr lang="en-US" sz="10500" dirty="0" smtClean="0">
                <a:effectLst>
                  <a:outerShdw blurRad="38100" dist="50800" algn="tl">
                    <a:schemeClr val="bg1">
                      <a:lumMod val="95000"/>
                      <a:alpha val="43000"/>
                    </a:schemeClr>
                  </a:outerShdw>
                  <a:reflection blurRad="6350" stA="55000" endA="300" endPos="45500" dir="5400000" sy="-100000" algn="bl" rotWithShape="0"/>
                </a:effectLst>
              </a:rPr>
            </a:br>
            <a:r>
              <a:rPr lang="en-US" sz="10500" dirty="0" smtClean="0">
                <a:effectLst>
                  <a:outerShdw blurRad="38100" dist="50800" algn="tl">
                    <a:schemeClr val="bg1">
                      <a:lumMod val="95000"/>
                      <a:alpha val="43000"/>
                    </a:schemeClr>
                  </a:outerShdw>
                  <a:reflection blurRad="6350" stA="55000" endA="300" endPos="45500" dir="5400000" sy="-100000" algn="bl" rotWithShape="0"/>
                </a:effectLst>
              </a:rPr>
              <a:t>I get involved?</a:t>
            </a:r>
            <a:endParaRPr lang="en-US" sz="10500" dirty="0">
              <a:effectLst>
                <a:outerShdw blurRad="38100" dist="50800" algn="tl">
                  <a:schemeClr val="bg1">
                    <a:lumMod val="95000"/>
                    <a:alpha val="43000"/>
                  </a:schemeClr>
                </a:outerShdw>
                <a:reflection blurRad="6350" stA="55000" endA="300" endPos="45500" dir="5400000" sy="-100000" algn="bl" rotWithShape="0"/>
              </a:effectLst>
            </a:endParaRPr>
          </a:p>
        </p:txBody>
      </p:sp>
      <p:sp>
        <p:nvSpPr>
          <p:cNvPr id="2" name="Title 1"/>
          <p:cNvSpPr>
            <a:spLocks noGrp="1"/>
          </p:cNvSpPr>
          <p:nvPr>
            <p:ph type="title"/>
          </p:nvPr>
        </p:nvSpPr>
        <p:spPr>
          <a:xfrm>
            <a:off x="304800" y="-723900"/>
            <a:ext cx="7772400" cy="571500"/>
          </a:xfrm>
        </p:spPr>
        <p:txBody>
          <a:bodyPr>
            <a:normAutofit fontScale="90000"/>
          </a:bodyPr>
          <a:lstStyle/>
          <a:p>
            <a:r>
              <a:rPr lang="en-US" dirty="0" smtClean="0"/>
              <a:t>How can I get involved?</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1" nodeType="afterEffect">
                                  <p:stCondLst>
                                    <p:cond delay="100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8" dur="10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9" dur="1000" accel="50000" fill="hold">
                                          <p:stCondLst>
                                            <p:cond delay="1000"/>
                                          </p:stCondLst>
                                        </p:cTn>
                                        <p:tgtEl>
                                          <p:spTgt spid="7"/>
                                        </p:tgtEl>
                                        <p:attrNameLst>
                                          <p:attrName>ppt_w</p:attrName>
                                        </p:attrNameLst>
                                      </p:cBhvr>
                                      <p:tavLst>
                                        <p:tav tm="0">
                                          <p:val>
                                            <p:strVal val="#ppt_w*.05"/>
                                          </p:val>
                                        </p:tav>
                                        <p:tav tm="100000">
                                          <p:val>
                                            <p:strVal val="#ppt_w"/>
                                          </p:val>
                                        </p:tav>
                                      </p:tavLst>
                                    </p:anim>
                                    <p:anim calcmode="lin" valueType="num">
                                      <p:cBhvr>
                                        <p:cTn id="10" dur="2000" fill="hold"/>
                                        <p:tgtEl>
                                          <p:spTgt spid="7"/>
                                        </p:tgtEl>
                                        <p:attrNameLst>
                                          <p:attrName>ppt_h</p:attrName>
                                        </p:attrNameLst>
                                      </p:cBhvr>
                                      <p:tavLst>
                                        <p:tav tm="0">
                                          <p:val>
                                            <p:strVal val="#ppt_h"/>
                                          </p:val>
                                        </p:tav>
                                        <p:tav tm="100000">
                                          <p:val>
                                            <p:strVal val="#ppt_h"/>
                                          </p:val>
                                        </p:tav>
                                      </p:tavLst>
                                    </p:anim>
                                    <p:anim calcmode="lin" valueType="num">
                                      <p:cBhvr>
                                        <p:cTn id="11" dur="10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12" dur="10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13" dur="1000" accel="50000" fill="hold">
                                          <p:stCondLst>
                                            <p:cond delay="1000"/>
                                          </p:stCondLst>
                                        </p:cTn>
                                        <p:tgtEl>
                                          <p:spTgt spid="7"/>
                                        </p:tgtEl>
                                        <p:attrNameLst>
                                          <p:attrName>ppt_y</p:attrName>
                                        </p:attrNameLst>
                                      </p:cBhvr>
                                      <p:tavLst>
                                        <p:tav tm="0">
                                          <p:val>
                                            <p:strVal val="#ppt_y+.1"/>
                                          </p:val>
                                        </p:tav>
                                        <p:tav tm="100000">
                                          <p:val>
                                            <p:strVal val="#ppt_y"/>
                                          </p:val>
                                        </p:tav>
                                      </p:tavLst>
                                    </p:anim>
                                    <p:animEffect transition="in" filter="fade">
                                      <p:cBhvr>
                                        <p:cTn id="14" dur="2000" decel="50000">
                                          <p:stCondLst>
                                            <p:cond delay="0"/>
                                          </p:stCondLst>
                                        </p:cTn>
                                        <p:tgtEl>
                                          <p:spTgt spid="7"/>
                                        </p:tgtEl>
                                      </p:cBhvr>
                                    </p:animEffect>
                                  </p:childTnLst>
                                </p:cTn>
                              </p:par>
                              <p:par>
                                <p:cTn id="15" presetID="25" presetClass="entr" presetSubtype="0" fill="hold" grpId="1" nodeType="withEffect">
                                  <p:stCondLst>
                                    <p:cond delay="100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0" dur="1000" fill="hold"/>
                                        <p:tgtEl>
                                          <p:spTgt spid="6"/>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animBg="1"/>
      <p:bldP spid="6"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Group 53"/>
          <p:cNvGrpSpPr/>
          <p:nvPr/>
        </p:nvGrpSpPr>
        <p:grpSpPr>
          <a:xfrm>
            <a:off x="3105037" y="2514600"/>
            <a:ext cx="2303157" cy="914400"/>
            <a:chOff x="3105037" y="2514600"/>
            <a:chExt cx="2303157" cy="914400"/>
          </a:xfrm>
        </p:grpSpPr>
        <p:grpSp>
          <p:nvGrpSpPr>
            <p:cNvPr id="12" name="Group 11"/>
            <p:cNvGrpSpPr/>
            <p:nvPr/>
          </p:nvGrpSpPr>
          <p:grpSpPr>
            <a:xfrm>
              <a:off x="3105037" y="2834122"/>
              <a:ext cx="2303157" cy="594878"/>
              <a:chOff x="2538753" y="1770213"/>
              <a:chExt cx="2303157" cy="594878"/>
            </a:xfrm>
          </p:grpSpPr>
          <p:sp>
            <p:nvSpPr>
              <p:cNvPr id="16" name="Rounded Rectangle 15"/>
              <p:cNvSpPr/>
              <p:nvPr/>
            </p:nvSpPr>
            <p:spPr>
              <a:xfrm>
                <a:off x="2538753" y="1770213"/>
                <a:ext cx="2295210" cy="594878"/>
              </a:xfrm>
              <a:prstGeom prst="roundRect">
                <a:avLst>
                  <a:gd name="adj" fmla="val 1000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17" name="Rounded Rectangle 6"/>
              <p:cNvSpPr/>
              <p:nvPr/>
            </p:nvSpPr>
            <p:spPr>
              <a:xfrm>
                <a:off x="2581546" y="1787636"/>
                <a:ext cx="2260364" cy="5600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t>Judicial</a:t>
                </a:r>
                <a:endParaRPr lang="en-US" sz="2400" b="1" kern="1200" dirty="0"/>
              </a:p>
            </p:txBody>
          </p:sp>
        </p:grpSp>
        <p:sp>
          <p:nvSpPr>
            <p:cNvPr id="50" name="Straight Connector 4"/>
            <p:cNvSpPr/>
            <p:nvPr/>
          </p:nvSpPr>
          <p:spPr>
            <a:xfrm>
              <a:off x="4191580" y="2514600"/>
              <a:ext cx="91440" cy="182880"/>
            </a:xfrm>
            <a:custGeom>
              <a:avLst/>
              <a:gdLst/>
              <a:ahLst/>
              <a:cxnLst/>
              <a:rect l="0" t="0" r="0" b="0"/>
              <a:pathLst>
                <a:path>
                  <a:moveTo>
                    <a:pt x="45720" y="0"/>
                  </a:moveTo>
                  <a:lnTo>
                    <a:pt x="45720" y="387462"/>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grpSp>
      <p:sp>
        <p:nvSpPr>
          <p:cNvPr id="2" name="Title 1"/>
          <p:cNvSpPr>
            <a:spLocks noGrp="1"/>
          </p:cNvSpPr>
          <p:nvPr>
            <p:ph type="title"/>
          </p:nvPr>
        </p:nvSpPr>
        <p:spPr/>
        <p:txBody>
          <a:bodyPr>
            <a:noAutofit/>
          </a:bodyPr>
          <a:lstStyle/>
          <a:p>
            <a:r>
              <a:rPr lang="en-US" sz="4400" b="1" dirty="0"/>
              <a:t>Who’s Who in Albany</a:t>
            </a:r>
          </a:p>
        </p:txBody>
      </p:sp>
      <p:sp>
        <p:nvSpPr>
          <p:cNvPr id="4" name="Cloud Callout 3"/>
          <p:cNvSpPr/>
          <p:nvPr/>
        </p:nvSpPr>
        <p:spPr>
          <a:xfrm>
            <a:off x="6398794" y="1524000"/>
            <a:ext cx="2133600" cy="609600"/>
          </a:xfrm>
          <a:prstGeom prst="cloudCallout">
            <a:avLst>
              <a:gd name="adj1" fmla="val -46964"/>
              <a:gd name="adj2" fmla="val 115258"/>
            </a:avLst>
          </a:prstGeom>
          <a:solidFill>
            <a:schemeClr val="bg1">
              <a:lumMod val="95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rPr>
              <a:t>3 Branches</a:t>
            </a:r>
            <a:endParaRPr lang="en-US" sz="1600" b="1" dirty="0">
              <a:solidFill>
                <a:schemeClr val="tx1"/>
              </a:solidFill>
            </a:endParaRPr>
          </a:p>
        </p:txBody>
      </p:sp>
      <p:sp>
        <p:nvSpPr>
          <p:cNvPr id="5" name="Cloud Callout 4"/>
          <p:cNvSpPr/>
          <p:nvPr/>
        </p:nvSpPr>
        <p:spPr>
          <a:xfrm>
            <a:off x="2741194" y="3962400"/>
            <a:ext cx="2057400" cy="685800"/>
          </a:xfrm>
          <a:prstGeom prst="cloudCallout">
            <a:avLst>
              <a:gd name="adj1" fmla="val 25359"/>
              <a:gd name="adj2" fmla="val -111209"/>
            </a:avLst>
          </a:prstGeom>
          <a:solidFill>
            <a:schemeClr val="bg1">
              <a:lumMod val="95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600" b="1" kern="0" dirty="0" smtClean="0">
                <a:solidFill>
                  <a:sysClr val="windowText" lastClr="000000"/>
                </a:solidFill>
              </a:rPr>
              <a:t>The Courts</a:t>
            </a:r>
            <a:endParaRPr lang="en-US" sz="1600" b="1" kern="0" dirty="0">
              <a:solidFill>
                <a:sysClr val="windowText" lastClr="000000"/>
              </a:solidFill>
            </a:endParaRPr>
          </a:p>
        </p:txBody>
      </p:sp>
      <p:sp>
        <p:nvSpPr>
          <p:cNvPr id="6" name="Cloud Callout 5"/>
          <p:cNvSpPr/>
          <p:nvPr/>
        </p:nvSpPr>
        <p:spPr>
          <a:xfrm>
            <a:off x="912394" y="4953000"/>
            <a:ext cx="3124200" cy="1143000"/>
          </a:xfrm>
          <a:prstGeom prst="cloudCallout">
            <a:avLst>
              <a:gd name="adj1" fmla="val -34857"/>
              <a:gd name="adj2" fmla="val -84802"/>
            </a:avLst>
          </a:prstGeom>
          <a:solidFill>
            <a:schemeClr val="bg1">
              <a:lumMod val="95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600" b="1" kern="0" dirty="0" smtClean="0">
                <a:solidFill>
                  <a:sysClr val="windowText" lastClr="000000"/>
                </a:solidFill>
              </a:rPr>
              <a:t>Including Governor’s Office</a:t>
            </a:r>
            <a:endParaRPr lang="en-US" sz="1600" b="1" kern="0" dirty="0">
              <a:solidFill>
                <a:sysClr val="windowText" lastClr="000000"/>
              </a:solidFill>
            </a:endParaRPr>
          </a:p>
        </p:txBody>
      </p:sp>
      <p:grpSp>
        <p:nvGrpSpPr>
          <p:cNvPr id="8" name="Group 7"/>
          <p:cNvGrpSpPr/>
          <p:nvPr/>
        </p:nvGrpSpPr>
        <p:grpSpPr>
          <a:xfrm>
            <a:off x="2416471" y="1752600"/>
            <a:ext cx="3672342" cy="826274"/>
            <a:chOff x="1875557" y="705988"/>
            <a:chExt cx="3672342" cy="826274"/>
          </a:xfrm>
        </p:grpSpPr>
        <p:sp>
          <p:nvSpPr>
            <p:cNvPr id="9" name="Rounded Rectangle 8"/>
            <p:cNvSpPr/>
            <p:nvPr/>
          </p:nvSpPr>
          <p:spPr>
            <a:xfrm>
              <a:off x="1875557" y="705988"/>
              <a:ext cx="3672342" cy="826274"/>
            </a:xfrm>
            <a:prstGeom prst="roundRect">
              <a:avLst>
                <a:gd name="adj" fmla="val 10000"/>
              </a:avLst>
            </a:prstGeom>
            <a:solidFill>
              <a:srgbClr val="C00000"/>
            </a:solidFill>
          </p:spPr>
          <p:style>
            <a:lnRef idx="3">
              <a:schemeClr val="lt1">
                <a:hueOff val="0"/>
                <a:satOff val="0"/>
                <a:lumOff val="0"/>
                <a:alphaOff val="0"/>
              </a:schemeClr>
            </a:lnRef>
            <a:fillRef idx="1">
              <a:scrgbClr r="0" g="0" b="0"/>
            </a:fillRef>
            <a:effectRef idx="1">
              <a:schemeClr val="accent2">
                <a:hueOff val="0"/>
                <a:satOff val="0"/>
                <a:lumOff val="0"/>
                <a:alphaOff val="0"/>
              </a:schemeClr>
            </a:effectRef>
            <a:fontRef idx="minor">
              <a:schemeClr val="lt1"/>
            </a:fontRef>
          </p:style>
        </p:sp>
        <p:sp>
          <p:nvSpPr>
            <p:cNvPr id="10" name="Rounded Rectangle 4"/>
            <p:cNvSpPr/>
            <p:nvPr/>
          </p:nvSpPr>
          <p:spPr>
            <a:xfrm>
              <a:off x="1899758" y="730189"/>
              <a:ext cx="3623940" cy="7778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t>State Government Structure</a:t>
              </a:r>
              <a:endParaRPr lang="en-US" sz="2400" b="1" kern="1200" dirty="0"/>
            </a:p>
          </p:txBody>
        </p:sp>
      </p:grpSp>
      <p:grpSp>
        <p:nvGrpSpPr>
          <p:cNvPr id="26" name="Group 25"/>
          <p:cNvGrpSpPr/>
          <p:nvPr/>
        </p:nvGrpSpPr>
        <p:grpSpPr>
          <a:xfrm>
            <a:off x="685800" y="3429000"/>
            <a:ext cx="1920240" cy="969472"/>
            <a:chOff x="3611880" y="2944264"/>
            <a:chExt cx="1920240" cy="969472"/>
          </a:xfrm>
        </p:grpSpPr>
        <p:sp>
          <p:nvSpPr>
            <p:cNvPr id="22" name="Straight Connector 3"/>
            <p:cNvSpPr/>
            <p:nvPr/>
          </p:nvSpPr>
          <p:spPr>
            <a:xfrm>
              <a:off x="4526280" y="2944264"/>
              <a:ext cx="91440" cy="237951"/>
            </a:xfrm>
            <a:custGeom>
              <a:avLst/>
              <a:gdLst/>
              <a:ahLst/>
              <a:cxnLst/>
              <a:rect l="0" t="0" r="0" b="0"/>
              <a:pathLst>
                <a:path>
                  <a:moveTo>
                    <a:pt x="45720" y="0"/>
                  </a:moveTo>
                  <a:lnTo>
                    <a:pt x="45720" y="237951"/>
                  </a:lnTo>
                </a:path>
              </a:pathLst>
            </a:custGeom>
            <a:noFill/>
          </p:spPr>
          <p:style>
            <a:lnRef idx="2">
              <a:schemeClr val="accent5">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sp>
        <p:grpSp>
          <p:nvGrpSpPr>
            <p:cNvPr id="23" name="Group 22"/>
            <p:cNvGrpSpPr/>
            <p:nvPr/>
          </p:nvGrpSpPr>
          <p:grpSpPr>
            <a:xfrm>
              <a:off x="3611880" y="3182215"/>
              <a:ext cx="1920240" cy="731521"/>
              <a:chOff x="188702" y="2603043"/>
              <a:chExt cx="1920240" cy="731521"/>
            </a:xfrm>
          </p:grpSpPr>
          <p:sp>
            <p:nvSpPr>
              <p:cNvPr id="24" name="Rounded Rectangle 23"/>
              <p:cNvSpPr/>
              <p:nvPr/>
            </p:nvSpPr>
            <p:spPr>
              <a:xfrm>
                <a:off x="188702" y="2603043"/>
                <a:ext cx="1920240" cy="731521"/>
              </a:xfrm>
              <a:prstGeom prst="roundRect">
                <a:avLst>
                  <a:gd name="adj" fmla="val 10000"/>
                </a:avLst>
              </a:prstGeom>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sp>
          <p:sp>
            <p:nvSpPr>
              <p:cNvPr id="25" name="Rounded Rectangle 5"/>
              <p:cNvSpPr/>
              <p:nvPr/>
            </p:nvSpPr>
            <p:spPr>
              <a:xfrm>
                <a:off x="210128" y="2624469"/>
                <a:ext cx="1877388" cy="68866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0" kern="1200" dirty="0" smtClean="0"/>
                  <a:t>20 Departments</a:t>
                </a:r>
              </a:p>
            </p:txBody>
          </p:sp>
        </p:grpSp>
      </p:grpSp>
      <p:grpSp>
        <p:nvGrpSpPr>
          <p:cNvPr id="35" name="Group 34"/>
          <p:cNvGrpSpPr/>
          <p:nvPr/>
        </p:nvGrpSpPr>
        <p:grpSpPr>
          <a:xfrm>
            <a:off x="4950994" y="3429000"/>
            <a:ext cx="3602696" cy="974582"/>
            <a:chOff x="2770652" y="2941709"/>
            <a:chExt cx="3602696" cy="974582"/>
          </a:xfrm>
        </p:grpSpPr>
        <p:sp>
          <p:nvSpPr>
            <p:cNvPr id="27" name="Straight Connector 3"/>
            <p:cNvSpPr/>
            <p:nvPr/>
          </p:nvSpPr>
          <p:spPr>
            <a:xfrm>
              <a:off x="3599366" y="2941709"/>
              <a:ext cx="951005" cy="237951"/>
            </a:xfrm>
            <a:custGeom>
              <a:avLst/>
              <a:gdLst/>
              <a:ahLst/>
              <a:cxnLst/>
              <a:rect l="0" t="0" r="0" b="0"/>
              <a:pathLst>
                <a:path>
                  <a:moveTo>
                    <a:pt x="951005" y="0"/>
                  </a:moveTo>
                  <a:lnTo>
                    <a:pt x="951005" y="118975"/>
                  </a:lnTo>
                  <a:lnTo>
                    <a:pt x="0" y="118975"/>
                  </a:lnTo>
                  <a:lnTo>
                    <a:pt x="0" y="237951"/>
                  </a:lnTo>
                </a:path>
              </a:pathLst>
            </a:custGeom>
            <a:noFill/>
          </p:spPr>
          <p:style>
            <a:lnRef idx="2">
              <a:schemeClr val="accent5">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sp>
        <p:grpSp>
          <p:nvGrpSpPr>
            <p:cNvPr id="28" name="Group 27"/>
            <p:cNvGrpSpPr/>
            <p:nvPr/>
          </p:nvGrpSpPr>
          <p:grpSpPr>
            <a:xfrm>
              <a:off x="2770652" y="3179660"/>
              <a:ext cx="1657426" cy="728678"/>
              <a:chOff x="4473285" y="2603043"/>
              <a:chExt cx="1657426" cy="728678"/>
            </a:xfrm>
          </p:grpSpPr>
          <p:sp>
            <p:nvSpPr>
              <p:cNvPr id="33" name="Rounded Rectangle 32"/>
              <p:cNvSpPr/>
              <p:nvPr/>
            </p:nvSpPr>
            <p:spPr>
              <a:xfrm>
                <a:off x="4473285" y="2603043"/>
                <a:ext cx="1657426" cy="728678"/>
              </a:xfrm>
              <a:prstGeom prst="roundRect">
                <a:avLst>
                  <a:gd name="adj" fmla="val 10000"/>
                </a:avLst>
              </a:prstGeom>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sp>
          <p:sp>
            <p:nvSpPr>
              <p:cNvPr id="34" name="Rounded Rectangle 5"/>
              <p:cNvSpPr/>
              <p:nvPr/>
            </p:nvSpPr>
            <p:spPr>
              <a:xfrm>
                <a:off x="4494627" y="2624385"/>
                <a:ext cx="1614742" cy="68599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0" kern="1200" dirty="0" smtClean="0"/>
                  <a:t>Senate</a:t>
                </a:r>
                <a:endParaRPr lang="en-US" sz="2200" b="0" kern="1200" dirty="0"/>
              </a:p>
            </p:txBody>
          </p:sp>
        </p:grpSp>
        <p:sp>
          <p:nvSpPr>
            <p:cNvPr id="29" name="Straight Connector 6"/>
            <p:cNvSpPr/>
            <p:nvPr/>
          </p:nvSpPr>
          <p:spPr>
            <a:xfrm>
              <a:off x="4550371" y="2941709"/>
              <a:ext cx="984190" cy="237951"/>
            </a:xfrm>
            <a:custGeom>
              <a:avLst/>
              <a:gdLst/>
              <a:ahLst/>
              <a:cxnLst/>
              <a:rect l="0" t="0" r="0" b="0"/>
              <a:pathLst>
                <a:path>
                  <a:moveTo>
                    <a:pt x="0" y="0"/>
                  </a:moveTo>
                  <a:lnTo>
                    <a:pt x="0" y="118975"/>
                  </a:lnTo>
                  <a:lnTo>
                    <a:pt x="984190" y="118975"/>
                  </a:lnTo>
                  <a:lnTo>
                    <a:pt x="984190" y="237951"/>
                  </a:lnTo>
                </a:path>
              </a:pathLst>
            </a:custGeom>
            <a:noFill/>
          </p:spPr>
          <p:style>
            <a:lnRef idx="2">
              <a:schemeClr val="accent5">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sp>
        <p:grpSp>
          <p:nvGrpSpPr>
            <p:cNvPr id="30" name="Group 29"/>
            <p:cNvGrpSpPr/>
            <p:nvPr/>
          </p:nvGrpSpPr>
          <p:grpSpPr>
            <a:xfrm>
              <a:off x="4695774" y="3179660"/>
              <a:ext cx="1677574" cy="736631"/>
              <a:chOff x="6398407" y="2603043"/>
              <a:chExt cx="1677574" cy="736631"/>
            </a:xfrm>
          </p:grpSpPr>
          <p:sp>
            <p:nvSpPr>
              <p:cNvPr id="31" name="Rounded Rectangle 30"/>
              <p:cNvSpPr/>
              <p:nvPr/>
            </p:nvSpPr>
            <p:spPr>
              <a:xfrm>
                <a:off x="6398407" y="2603043"/>
                <a:ext cx="1677574" cy="736631"/>
              </a:xfrm>
              <a:prstGeom prst="roundRect">
                <a:avLst>
                  <a:gd name="adj" fmla="val 10000"/>
                </a:avLst>
              </a:prstGeom>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sp>
          <p:sp>
            <p:nvSpPr>
              <p:cNvPr id="32" name="Rounded Rectangle 8"/>
              <p:cNvSpPr/>
              <p:nvPr/>
            </p:nvSpPr>
            <p:spPr>
              <a:xfrm>
                <a:off x="6419982" y="2624618"/>
                <a:ext cx="1634424" cy="69348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0" kern="1200" dirty="0" smtClean="0"/>
                  <a:t>Assembly</a:t>
                </a:r>
                <a:endParaRPr lang="en-US" sz="2200" b="0" kern="1200" dirty="0"/>
              </a:p>
            </p:txBody>
          </p:sp>
        </p:grpSp>
      </p:grpSp>
      <p:grpSp>
        <p:nvGrpSpPr>
          <p:cNvPr id="44" name="Group 43"/>
          <p:cNvGrpSpPr/>
          <p:nvPr/>
        </p:nvGrpSpPr>
        <p:grpSpPr>
          <a:xfrm>
            <a:off x="5117182" y="4432484"/>
            <a:ext cx="3239978" cy="991488"/>
            <a:chOff x="2952011" y="2933256"/>
            <a:chExt cx="3239978" cy="991488"/>
          </a:xfrm>
        </p:grpSpPr>
        <p:sp>
          <p:nvSpPr>
            <p:cNvPr id="36" name="Straight Connector 3"/>
            <p:cNvSpPr/>
            <p:nvPr/>
          </p:nvSpPr>
          <p:spPr>
            <a:xfrm>
              <a:off x="3558683" y="2933256"/>
              <a:ext cx="91440" cy="237951"/>
            </a:xfrm>
            <a:custGeom>
              <a:avLst/>
              <a:gdLst/>
              <a:ahLst/>
              <a:cxnLst/>
              <a:rect l="0" t="0" r="0" b="0"/>
              <a:pathLst>
                <a:path>
                  <a:moveTo>
                    <a:pt x="45720" y="0"/>
                  </a:moveTo>
                  <a:lnTo>
                    <a:pt x="45720" y="237951"/>
                  </a:lnTo>
                </a:path>
              </a:pathLst>
            </a:custGeom>
            <a:noFill/>
          </p:spPr>
          <p:style>
            <a:lnRef idx="2">
              <a:schemeClr val="accent6">
                <a:hueOff val="0"/>
                <a:satOff val="0"/>
                <a:lumOff val="0"/>
                <a:alphaOff val="0"/>
              </a:schemeClr>
            </a:lnRef>
            <a:fillRef idx="0">
              <a:scrgbClr r="0" g="0" b="0"/>
            </a:fillRef>
            <a:effectRef idx="0">
              <a:schemeClr val="accent6">
                <a:tint val="50000"/>
                <a:hueOff val="0"/>
                <a:satOff val="0"/>
                <a:lumOff val="0"/>
                <a:alphaOff val="0"/>
              </a:schemeClr>
            </a:effectRef>
            <a:fontRef idx="minor">
              <a:schemeClr val="tx1">
                <a:hueOff val="0"/>
                <a:satOff val="0"/>
                <a:lumOff val="0"/>
                <a:alphaOff val="0"/>
              </a:schemeClr>
            </a:fontRef>
          </p:style>
        </p:sp>
        <p:grpSp>
          <p:nvGrpSpPr>
            <p:cNvPr id="37" name="Group 36"/>
            <p:cNvGrpSpPr/>
            <p:nvPr/>
          </p:nvGrpSpPr>
          <p:grpSpPr>
            <a:xfrm>
              <a:off x="2952011" y="3171207"/>
              <a:ext cx="1304782" cy="745584"/>
              <a:chOff x="4649607" y="3569673"/>
              <a:chExt cx="1304782" cy="745584"/>
            </a:xfrm>
          </p:grpSpPr>
          <p:sp>
            <p:nvSpPr>
              <p:cNvPr id="42" name="Rounded Rectangle 41"/>
              <p:cNvSpPr/>
              <p:nvPr/>
            </p:nvSpPr>
            <p:spPr>
              <a:xfrm>
                <a:off x="4649607" y="3569673"/>
                <a:ext cx="1304782" cy="745584"/>
              </a:xfrm>
              <a:prstGeom prst="roundRect">
                <a:avLst>
                  <a:gd name="adj" fmla="val 10000"/>
                </a:avLst>
              </a:prstGeom>
            </p:spPr>
            <p:style>
              <a:lnRef idx="3">
                <a:schemeClr val="lt1">
                  <a:hueOff val="0"/>
                  <a:satOff val="0"/>
                  <a:lumOff val="0"/>
                  <a:alphaOff val="0"/>
                </a:schemeClr>
              </a:lnRef>
              <a:fillRef idx="1">
                <a:schemeClr val="accent6">
                  <a:hueOff val="0"/>
                  <a:satOff val="0"/>
                  <a:lumOff val="0"/>
                  <a:alphaOff val="0"/>
                </a:schemeClr>
              </a:fillRef>
              <a:effectRef idx="1">
                <a:schemeClr val="accent6">
                  <a:hueOff val="0"/>
                  <a:satOff val="0"/>
                  <a:lumOff val="0"/>
                  <a:alphaOff val="0"/>
                </a:schemeClr>
              </a:effectRef>
              <a:fontRef idx="minor">
                <a:schemeClr val="lt1"/>
              </a:fontRef>
            </p:style>
          </p:sp>
          <p:sp>
            <p:nvSpPr>
              <p:cNvPr id="43" name="Rounded Rectangle 5"/>
              <p:cNvSpPr/>
              <p:nvPr/>
            </p:nvSpPr>
            <p:spPr>
              <a:xfrm>
                <a:off x="4671444" y="3591510"/>
                <a:ext cx="1261108" cy="7019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63 Members</a:t>
                </a:r>
                <a:endParaRPr lang="en-US" sz="1800" kern="1200" dirty="0"/>
              </a:p>
            </p:txBody>
          </p:sp>
        </p:grpSp>
        <p:sp>
          <p:nvSpPr>
            <p:cNvPr id="38" name="Straight Connector 6"/>
            <p:cNvSpPr/>
            <p:nvPr/>
          </p:nvSpPr>
          <p:spPr>
            <a:xfrm>
              <a:off x="5493879" y="2941209"/>
              <a:ext cx="91440" cy="237951"/>
            </a:xfrm>
            <a:custGeom>
              <a:avLst/>
              <a:gdLst/>
              <a:ahLst/>
              <a:cxnLst/>
              <a:rect l="0" t="0" r="0" b="0"/>
              <a:pathLst>
                <a:path>
                  <a:moveTo>
                    <a:pt x="45720" y="0"/>
                  </a:moveTo>
                  <a:lnTo>
                    <a:pt x="45720" y="237951"/>
                  </a:lnTo>
                </a:path>
              </a:pathLst>
            </a:custGeom>
            <a:noFill/>
          </p:spPr>
          <p:style>
            <a:lnRef idx="2">
              <a:schemeClr val="accent6">
                <a:hueOff val="0"/>
                <a:satOff val="0"/>
                <a:lumOff val="0"/>
                <a:alphaOff val="0"/>
              </a:schemeClr>
            </a:lnRef>
            <a:fillRef idx="0">
              <a:scrgbClr r="0" g="0" b="0"/>
            </a:fillRef>
            <a:effectRef idx="0">
              <a:schemeClr val="accent6">
                <a:tint val="50000"/>
                <a:hueOff val="0"/>
                <a:satOff val="0"/>
                <a:lumOff val="0"/>
                <a:alphaOff val="0"/>
              </a:schemeClr>
            </a:effectRef>
            <a:fontRef idx="minor">
              <a:schemeClr val="tx1">
                <a:hueOff val="0"/>
                <a:satOff val="0"/>
                <a:lumOff val="0"/>
                <a:alphaOff val="0"/>
              </a:schemeClr>
            </a:fontRef>
          </p:style>
        </p:sp>
        <p:grpSp>
          <p:nvGrpSpPr>
            <p:cNvPr id="39" name="Group 38"/>
            <p:cNvGrpSpPr/>
            <p:nvPr/>
          </p:nvGrpSpPr>
          <p:grpSpPr>
            <a:xfrm>
              <a:off x="4887207" y="3179160"/>
              <a:ext cx="1304782" cy="745584"/>
              <a:chOff x="6584803" y="3577626"/>
              <a:chExt cx="1304782" cy="745584"/>
            </a:xfrm>
          </p:grpSpPr>
          <p:sp>
            <p:nvSpPr>
              <p:cNvPr id="40" name="Rounded Rectangle 39"/>
              <p:cNvSpPr/>
              <p:nvPr/>
            </p:nvSpPr>
            <p:spPr>
              <a:xfrm>
                <a:off x="6584803" y="3577626"/>
                <a:ext cx="1304782" cy="745584"/>
              </a:xfrm>
              <a:prstGeom prst="roundRect">
                <a:avLst>
                  <a:gd name="adj" fmla="val 10000"/>
                </a:avLst>
              </a:prstGeom>
            </p:spPr>
            <p:style>
              <a:lnRef idx="3">
                <a:schemeClr val="lt1">
                  <a:hueOff val="0"/>
                  <a:satOff val="0"/>
                  <a:lumOff val="0"/>
                  <a:alphaOff val="0"/>
                </a:schemeClr>
              </a:lnRef>
              <a:fillRef idx="1">
                <a:schemeClr val="accent6">
                  <a:hueOff val="0"/>
                  <a:satOff val="0"/>
                  <a:lumOff val="0"/>
                  <a:alphaOff val="0"/>
                </a:schemeClr>
              </a:fillRef>
              <a:effectRef idx="1">
                <a:schemeClr val="accent6">
                  <a:hueOff val="0"/>
                  <a:satOff val="0"/>
                  <a:lumOff val="0"/>
                  <a:alphaOff val="0"/>
                </a:schemeClr>
              </a:effectRef>
              <a:fontRef idx="minor">
                <a:schemeClr val="lt1"/>
              </a:fontRef>
            </p:style>
          </p:sp>
          <p:sp>
            <p:nvSpPr>
              <p:cNvPr id="41" name="Rounded Rectangle 8"/>
              <p:cNvSpPr/>
              <p:nvPr/>
            </p:nvSpPr>
            <p:spPr>
              <a:xfrm>
                <a:off x="6606640" y="3599463"/>
                <a:ext cx="1261108" cy="7019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150 Members</a:t>
                </a:r>
                <a:endParaRPr lang="en-US" sz="2000" kern="1200" dirty="0"/>
              </a:p>
            </p:txBody>
          </p:sp>
        </p:grpSp>
      </p:grpSp>
      <p:sp>
        <p:nvSpPr>
          <p:cNvPr id="7" name="Explosion 2 6"/>
          <p:cNvSpPr/>
          <p:nvPr/>
        </p:nvSpPr>
        <p:spPr>
          <a:xfrm rot="609871">
            <a:off x="5203691" y="5218317"/>
            <a:ext cx="3332668" cy="1433062"/>
          </a:xfrm>
          <a:prstGeom prst="irregularSeal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Represent YOU</a:t>
            </a:r>
            <a:endParaRPr lang="en-US" b="1" dirty="0"/>
          </a:p>
        </p:txBody>
      </p:sp>
      <p:grpSp>
        <p:nvGrpSpPr>
          <p:cNvPr id="53" name="Group 52"/>
          <p:cNvGrpSpPr/>
          <p:nvPr/>
        </p:nvGrpSpPr>
        <p:grpSpPr>
          <a:xfrm>
            <a:off x="609600" y="2590801"/>
            <a:ext cx="3627699" cy="838199"/>
            <a:chOff x="609600" y="2590801"/>
            <a:chExt cx="3627699" cy="838199"/>
          </a:xfrm>
        </p:grpSpPr>
        <p:grpSp>
          <p:nvGrpSpPr>
            <p:cNvPr id="11" name="Group 10"/>
            <p:cNvGrpSpPr/>
            <p:nvPr/>
          </p:nvGrpSpPr>
          <p:grpSpPr>
            <a:xfrm>
              <a:off x="609600" y="2834122"/>
              <a:ext cx="2295210" cy="594878"/>
              <a:chOff x="1217" y="1770213"/>
              <a:chExt cx="2295210" cy="594878"/>
            </a:xfrm>
          </p:grpSpPr>
          <p:sp>
            <p:nvSpPr>
              <p:cNvPr id="18" name="Rounded Rectangle 17"/>
              <p:cNvSpPr/>
              <p:nvPr/>
            </p:nvSpPr>
            <p:spPr>
              <a:xfrm>
                <a:off x="1217" y="1770213"/>
                <a:ext cx="2295210" cy="594878"/>
              </a:xfrm>
              <a:prstGeom prst="roundRect">
                <a:avLst>
                  <a:gd name="adj" fmla="val 1000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19" name="Rounded Rectangle 4"/>
              <p:cNvSpPr/>
              <p:nvPr/>
            </p:nvSpPr>
            <p:spPr>
              <a:xfrm>
                <a:off x="18640" y="1787636"/>
                <a:ext cx="2260364" cy="5600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t>Executive</a:t>
                </a:r>
              </a:p>
            </p:txBody>
          </p:sp>
        </p:grpSp>
        <p:sp>
          <p:nvSpPr>
            <p:cNvPr id="49" name="Straight Connector 3"/>
            <p:cNvSpPr/>
            <p:nvPr/>
          </p:nvSpPr>
          <p:spPr>
            <a:xfrm>
              <a:off x="1674394" y="2590801"/>
              <a:ext cx="2562905" cy="237951"/>
            </a:xfrm>
            <a:custGeom>
              <a:avLst/>
              <a:gdLst/>
              <a:ahLst/>
              <a:cxnLst/>
              <a:rect l="0" t="0" r="0" b="0"/>
              <a:pathLst>
                <a:path>
                  <a:moveTo>
                    <a:pt x="2562905" y="0"/>
                  </a:moveTo>
                  <a:lnTo>
                    <a:pt x="2562905" y="118975"/>
                  </a:lnTo>
                  <a:lnTo>
                    <a:pt x="0" y="118975"/>
                  </a:lnTo>
                  <a:lnTo>
                    <a:pt x="0" y="237951"/>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grpSp>
      <p:grpSp>
        <p:nvGrpSpPr>
          <p:cNvPr id="55" name="Group 54"/>
          <p:cNvGrpSpPr/>
          <p:nvPr/>
        </p:nvGrpSpPr>
        <p:grpSpPr>
          <a:xfrm>
            <a:off x="4237300" y="2590800"/>
            <a:ext cx="3685494" cy="838200"/>
            <a:chOff x="4237300" y="2590800"/>
            <a:chExt cx="3685494" cy="838200"/>
          </a:xfrm>
        </p:grpSpPr>
        <p:grpSp>
          <p:nvGrpSpPr>
            <p:cNvPr id="13" name="Group 12"/>
            <p:cNvGrpSpPr/>
            <p:nvPr/>
          </p:nvGrpSpPr>
          <p:grpSpPr>
            <a:xfrm>
              <a:off x="5627584" y="2834122"/>
              <a:ext cx="2295210" cy="594878"/>
              <a:chOff x="5105399" y="1770213"/>
              <a:chExt cx="2295210" cy="594878"/>
            </a:xfrm>
          </p:grpSpPr>
          <p:sp>
            <p:nvSpPr>
              <p:cNvPr id="14" name="Rounded Rectangle 13"/>
              <p:cNvSpPr/>
              <p:nvPr/>
            </p:nvSpPr>
            <p:spPr>
              <a:xfrm>
                <a:off x="5105399" y="1770213"/>
                <a:ext cx="2295210" cy="594878"/>
              </a:xfrm>
              <a:prstGeom prst="roundRect">
                <a:avLst>
                  <a:gd name="adj" fmla="val 1000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15" name="Rounded Rectangle 8"/>
              <p:cNvSpPr/>
              <p:nvPr/>
            </p:nvSpPr>
            <p:spPr>
              <a:xfrm>
                <a:off x="5122822" y="1787636"/>
                <a:ext cx="2260364" cy="5600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t>Legislative</a:t>
                </a:r>
                <a:endParaRPr lang="en-US" sz="2400" b="1" kern="1200" dirty="0"/>
              </a:p>
            </p:txBody>
          </p:sp>
        </p:grpSp>
        <p:sp>
          <p:nvSpPr>
            <p:cNvPr id="51" name="Straight Connector 5"/>
            <p:cNvSpPr/>
            <p:nvPr/>
          </p:nvSpPr>
          <p:spPr>
            <a:xfrm>
              <a:off x="4237300" y="2590800"/>
              <a:ext cx="2541275" cy="274320"/>
            </a:xfrm>
            <a:custGeom>
              <a:avLst/>
              <a:gdLst/>
              <a:ahLst/>
              <a:cxnLst/>
              <a:rect l="0" t="0" r="0" b="0"/>
              <a:pathLst>
                <a:path>
                  <a:moveTo>
                    <a:pt x="0" y="0"/>
                  </a:moveTo>
                  <a:lnTo>
                    <a:pt x="0" y="118975"/>
                  </a:lnTo>
                  <a:lnTo>
                    <a:pt x="2541275" y="118975"/>
                  </a:lnTo>
                  <a:lnTo>
                    <a:pt x="2541275" y="237951"/>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grpSp>
    </p:spTree>
    <p:extLst>
      <p:ext uri="{BB962C8B-B14F-4D97-AF65-F5344CB8AC3E}">
        <p14:creationId xmlns:p14="http://schemas.microsoft.com/office/powerpoint/2010/main" val="2105438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ppt_x"/>
                                          </p:val>
                                        </p:tav>
                                        <p:tav tm="100000">
                                          <p:val>
                                            <p:strVal val="#ppt_x"/>
                                          </p:val>
                                        </p:tav>
                                      </p:tavLst>
                                    </p:anim>
                                    <p:anim calcmode="lin" valueType="num">
                                      <p:cBhvr additive="base">
                                        <p:cTn id="8" dur="500" fill="hold"/>
                                        <p:tgtEl>
                                          <p:spTgt spid="5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4"/>
                                        </p:tgtEl>
                                        <p:attrNameLst>
                                          <p:attrName>style.visibility</p:attrName>
                                        </p:attrNameLst>
                                      </p:cBhvr>
                                      <p:to>
                                        <p:strVal val="visible"/>
                                      </p:to>
                                    </p:set>
                                    <p:anim calcmode="lin" valueType="num">
                                      <p:cBhvr additive="base">
                                        <p:cTn id="12" dur="500" fill="hold"/>
                                        <p:tgtEl>
                                          <p:spTgt spid="54"/>
                                        </p:tgtEl>
                                        <p:attrNameLst>
                                          <p:attrName>ppt_x</p:attrName>
                                        </p:attrNameLst>
                                      </p:cBhvr>
                                      <p:tavLst>
                                        <p:tav tm="0">
                                          <p:val>
                                            <p:strVal val="#ppt_x"/>
                                          </p:val>
                                        </p:tav>
                                        <p:tav tm="100000">
                                          <p:val>
                                            <p:strVal val="#ppt_x"/>
                                          </p:val>
                                        </p:tav>
                                      </p:tavLst>
                                    </p:anim>
                                    <p:anim calcmode="lin" valueType="num">
                                      <p:cBhvr additive="base">
                                        <p:cTn id="13" dur="500" fill="hold"/>
                                        <p:tgtEl>
                                          <p:spTgt spid="5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55"/>
                                        </p:tgtEl>
                                        <p:attrNameLst>
                                          <p:attrName>style.visibility</p:attrName>
                                        </p:attrNameLst>
                                      </p:cBhvr>
                                      <p:to>
                                        <p:strVal val="visible"/>
                                      </p:to>
                                    </p:set>
                                    <p:anim calcmode="lin" valueType="num">
                                      <p:cBhvr additive="base">
                                        <p:cTn id="17" dur="500" fill="hold"/>
                                        <p:tgtEl>
                                          <p:spTgt spid="55"/>
                                        </p:tgtEl>
                                        <p:attrNameLst>
                                          <p:attrName>ppt_x</p:attrName>
                                        </p:attrNameLst>
                                      </p:cBhvr>
                                      <p:tavLst>
                                        <p:tav tm="0">
                                          <p:val>
                                            <p:strVal val="#ppt_x"/>
                                          </p:val>
                                        </p:tav>
                                        <p:tav tm="100000">
                                          <p:val>
                                            <p:strVal val="#ppt_x"/>
                                          </p:val>
                                        </p:tav>
                                      </p:tavLst>
                                    </p:anim>
                                    <p:anim calcmode="lin" valueType="num">
                                      <p:cBhvr additive="base">
                                        <p:cTn id="18" dur="500" fill="hold"/>
                                        <p:tgtEl>
                                          <p:spTgt spid="55"/>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ppt_x"/>
                                          </p:val>
                                        </p:tav>
                                        <p:tav tm="100000">
                                          <p:val>
                                            <p:strVal val="#ppt_x"/>
                                          </p:val>
                                        </p:tav>
                                      </p:tavLst>
                                    </p:anim>
                                    <p:anim calcmode="lin" valueType="num">
                                      <p:cBhvr additive="base">
                                        <p:cTn id="28" dur="500" fill="hold"/>
                                        <p:tgtEl>
                                          <p:spTgt spid="26"/>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35"/>
                                        </p:tgtEl>
                                        <p:attrNameLst>
                                          <p:attrName>style.visibility</p:attrName>
                                        </p:attrNameLst>
                                      </p:cBhvr>
                                      <p:to>
                                        <p:strVal val="visible"/>
                                      </p:to>
                                    </p:set>
                                    <p:anim calcmode="lin" valueType="num">
                                      <p:cBhvr additive="base">
                                        <p:cTn id="42" dur="500" fill="hold"/>
                                        <p:tgtEl>
                                          <p:spTgt spid="35"/>
                                        </p:tgtEl>
                                        <p:attrNameLst>
                                          <p:attrName>ppt_x</p:attrName>
                                        </p:attrNameLst>
                                      </p:cBhvr>
                                      <p:tavLst>
                                        <p:tav tm="0">
                                          <p:val>
                                            <p:strVal val="#ppt_x"/>
                                          </p:val>
                                        </p:tav>
                                        <p:tav tm="100000">
                                          <p:val>
                                            <p:strVal val="#ppt_x"/>
                                          </p:val>
                                        </p:tav>
                                      </p:tavLst>
                                    </p:anim>
                                    <p:anim calcmode="lin" valueType="num">
                                      <p:cBhvr additive="base">
                                        <p:cTn id="43" dur="500" fill="hold"/>
                                        <p:tgtEl>
                                          <p:spTgt spid="35"/>
                                        </p:tgtEl>
                                        <p:attrNameLst>
                                          <p:attrName>ppt_y</p:attrName>
                                        </p:attrNameLst>
                                      </p:cBhvr>
                                      <p:tavLst>
                                        <p:tav tm="0">
                                          <p:val>
                                            <p:strVal val="1+#ppt_h/2"/>
                                          </p:val>
                                        </p:tav>
                                        <p:tav tm="100000">
                                          <p:val>
                                            <p:strVal val="#ppt_y"/>
                                          </p:val>
                                        </p:tav>
                                      </p:tavLst>
                                    </p:anim>
                                  </p:childTnLst>
                                </p:cTn>
                              </p:par>
                            </p:childTnLst>
                          </p:cTn>
                        </p:par>
                        <p:par>
                          <p:cTn id="44" fill="hold">
                            <p:stCondLst>
                              <p:cond delay="500"/>
                            </p:stCondLst>
                            <p:childTnLst>
                              <p:par>
                                <p:cTn id="45" presetID="2" presetClass="entr" presetSubtype="4" fill="hold" nodeType="afterEffect">
                                  <p:stCondLst>
                                    <p:cond delay="0"/>
                                  </p:stCondLst>
                                  <p:childTnLst>
                                    <p:set>
                                      <p:cBhvr>
                                        <p:cTn id="46" dur="1" fill="hold">
                                          <p:stCondLst>
                                            <p:cond delay="0"/>
                                          </p:stCondLst>
                                        </p:cTn>
                                        <p:tgtEl>
                                          <p:spTgt spid="44"/>
                                        </p:tgtEl>
                                        <p:attrNameLst>
                                          <p:attrName>style.visibility</p:attrName>
                                        </p:attrNameLst>
                                      </p:cBhvr>
                                      <p:to>
                                        <p:strVal val="visible"/>
                                      </p:to>
                                    </p:set>
                                    <p:anim calcmode="lin" valueType="num">
                                      <p:cBhvr additive="base">
                                        <p:cTn id="47" dur="500" fill="hold"/>
                                        <p:tgtEl>
                                          <p:spTgt spid="44"/>
                                        </p:tgtEl>
                                        <p:attrNameLst>
                                          <p:attrName>ppt_x</p:attrName>
                                        </p:attrNameLst>
                                      </p:cBhvr>
                                      <p:tavLst>
                                        <p:tav tm="0">
                                          <p:val>
                                            <p:strVal val="#ppt_x"/>
                                          </p:val>
                                        </p:tav>
                                        <p:tav tm="100000">
                                          <p:val>
                                            <p:strVal val="#ppt_x"/>
                                          </p:val>
                                        </p:tav>
                                      </p:tavLst>
                                    </p:anim>
                                    <p:anim calcmode="lin" valueType="num">
                                      <p:cBhvr additive="base">
                                        <p:cTn id="4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p:cTn id="53" dur="1000" fill="hold"/>
                                        <p:tgtEl>
                                          <p:spTgt spid="7"/>
                                        </p:tgtEl>
                                        <p:attrNameLst>
                                          <p:attrName>ppt_w</p:attrName>
                                        </p:attrNameLst>
                                      </p:cBhvr>
                                      <p:tavLst>
                                        <p:tav tm="0">
                                          <p:val>
                                            <p:fltVal val="0"/>
                                          </p:val>
                                        </p:tav>
                                        <p:tav tm="100000">
                                          <p:val>
                                            <p:strVal val="#ppt_w"/>
                                          </p:val>
                                        </p:tav>
                                      </p:tavLst>
                                    </p:anim>
                                    <p:anim calcmode="lin" valueType="num">
                                      <p:cBhvr>
                                        <p:cTn id="54" dur="1000" fill="hold"/>
                                        <p:tgtEl>
                                          <p:spTgt spid="7"/>
                                        </p:tgtEl>
                                        <p:attrNameLst>
                                          <p:attrName>ppt_h</p:attrName>
                                        </p:attrNameLst>
                                      </p:cBhvr>
                                      <p:tavLst>
                                        <p:tav tm="0">
                                          <p:val>
                                            <p:fltVal val="0"/>
                                          </p:val>
                                        </p:tav>
                                        <p:tav tm="100000">
                                          <p:val>
                                            <p:strVal val="#ppt_h"/>
                                          </p:val>
                                        </p:tav>
                                      </p:tavLst>
                                    </p:anim>
                                    <p:anim calcmode="lin" valueType="num">
                                      <p:cBhvr>
                                        <p:cTn id="55" dur="1000" fill="hold"/>
                                        <p:tgtEl>
                                          <p:spTgt spid="7"/>
                                        </p:tgtEl>
                                        <p:attrNameLst>
                                          <p:attrName>style.rotation</p:attrName>
                                        </p:attrNameLst>
                                      </p:cBhvr>
                                      <p:tavLst>
                                        <p:tav tm="0">
                                          <p:val>
                                            <p:fltVal val="90"/>
                                          </p:val>
                                        </p:tav>
                                        <p:tav tm="100000">
                                          <p:val>
                                            <p:fltVal val="0"/>
                                          </p:val>
                                        </p:tav>
                                      </p:tavLst>
                                    </p:anim>
                                    <p:animEffect transition="in" filter="fade">
                                      <p:cBhvr>
                                        <p:cTn id="5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52400" y="3000387"/>
            <a:ext cx="2743200" cy="31956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ttp://images.cdn.fotopedia.com/flickr-174123416-image.jpg"/>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152400" y="3124200"/>
            <a:ext cx="2743200" cy="26632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grpSp>
        <p:nvGrpSpPr>
          <p:cNvPr id="2" name="Group 1"/>
          <p:cNvGrpSpPr/>
          <p:nvPr/>
        </p:nvGrpSpPr>
        <p:grpSpPr>
          <a:xfrm>
            <a:off x="6114420" y="587324"/>
            <a:ext cx="2267580" cy="1622476"/>
            <a:chOff x="3438210" y="2617762"/>
            <a:chExt cx="2267580" cy="1622476"/>
          </a:xfrm>
        </p:grpSpPr>
        <p:sp>
          <p:nvSpPr>
            <p:cNvPr id="7" name="Circular Arrow 6"/>
            <p:cNvSpPr/>
            <p:nvPr/>
          </p:nvSpPr>
          <p:spPr>
            <a:xfrm rot="1173869">
              <a:off x="3438210" y="2617762"/>
              <a:ext cx="2267580" cy="1622476"/>
            </a:xfrm>
            <a:prstGeom prst="circularArrow">
              <a:avLst>
                <a:gd name="adj1" fmla="val 10980"/>
                <a:gd name="adj2" fmla="val 1142322"/>
                <a:gd name="adj3" fmla="val 4500000"/>
                <a:gd name="adj4" fmla="val 10800000"/>
                <a:gd name="adj5" fmla="val 12500"/>
              </a:avLst>
            </a:prstGeom>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grpSp>
          <p:nvGrpSpPr>
            <p:cNvPr id="8" name="Group 7"/>
            <p:cNvGrpSpPr/>
            <p:nvPr/>
          </p:nvGrpSpPr>
          <p:grpSpPr>
            <a:xfrm>
              <a:off x="4014616" y="3201459"/>
              <a:ext cx="1122389" cy="561136"/>
              <a:chOff x="3173081" y="466322"/>
              <a:chExt cx="1122389" cy="561136"/>
            </a:xfrm>
          </p:grpSpPr>
          <p:sp>
            <p:nvSpPr>
              <p:cNvPr id="9" name="Rectangle 8"/>
              <p:cNvSpPr/>
              <p:nvPr/>
            </p:nvSpPr>
            <p:spPr>
              <a:xfrm>
                <a:off x="3173081" y="466322"/>
                <a:ext cx="1122389" cy="56113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 name="Rectangle 9"/>
              <p:cNvSpPr/>
              <p:nvPr/>
            </p:nvSpPr>
            <p:spPr>
              <a:xfrm>
                <a:off x="3173081" y="466322"/>
                <a:ext cx="1122389" cy="56113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t>Make laws</a:t>
                </a:r>
                <a:endParaRPr lang="en-US" sz="2400" kern="1200" dirty="0"/>
              </a:p>
            </p:txBody>
          </p:sp>
        </p:grpSp>
      </p:grpSp>
      <p:grpSp>
        <p:nvGrpSpPr>
          <p:cNvPr id="3" name="Group 2"/>
          <p:cNvGrpSpPr/>
          <p:nvPr/>
        </p:nvGrpSpPr>
        <p:grpSpPr>
          <a:xfrm>
            <a:off x="3692325" y="1143000"/>
            <a:ext cx="4080075" cy="2574034"/>
            <a:chOff x="2531962" y="2141983"/>
            <a:chExt cx="4080075" cy="2574034"/>
          </a:xfrm>
        </p:grpSpPr>
        <p:sp>
          <p:nvSpPr>
            <p:cNvPr id="11" name="Shape 10"/>
            <p:cNvSpPr/>
            <p:nvPr/>
          </p:nvSpPr>
          <p:spPr>
            <a:xfrm>
              <a:off x="2531962" y="2141983"/>
              <a:ext cx="4080075" cy="2574034"/>
            </a:xfrm>
            <a:prstGeom prst="leftCircularArrow">
              <a:avLst>
                <a:gd name="adj1" fmla="val 10980"/>
                <a:gd name="adj2" fmla="val 1142322"/>
                <a:gd name="adj3" fmla="val 6300000"/>
                <a:gd name="adj4" fmla="val 18900000"/>
                <a:gd name="adj5" fmla="val 12500"/>
              </a:avLst>
            </a:prstGeom>
          </p:spPr>
          <p:style>
            <a:lnRef idx="0">
              <a:schemeClr val="lt1">
                <a:hueOff val="0"/>
                <a:satOff val="0"/>
                <a:lumOff val="0"/>
                <a:alphaOff val="0"/>
              </a:schemeClr>
            </a:lnRef>
            <a:fillRef idx="3">
              <a:schemeClr val="accent3">
                <a:hueOff val="3750088"/>
                <a:satOff val="-5627"/>
                <a:lumOff val="-915"/>
                <a:alphaOff val="0"/>
              </a:schemeClr>
            </a:fillRef>
            <a:effectRef idx="2">
              <a:schemeClr val="accent3">
                <a:hueOff val="3750088"/>
                <a:satOff val="-5627"/>
                <a:lumOff val="-915"/>
                <a:alphaOff val="0"/>
              </a:schemeClr>
            </a:effectRef>
            <a:fontRef idx="minor">
              <a:schemeClr val="lt1"/>
            </a:fontRef>
          </p:style>
        </p:sp>
        <p:grpSp>
          <p:nvGrpSpPr>
            <p:cNvPr id="12" name="Group 11"/>
            <p:cNvGrpSpPr/>
            <p:nvPr/>
          </p:nvGrpSpPr>
          <p:grpSpPr>
            <a:xfrm>
              <a:off x="3039957" y="2667271"/>
              <a:ext cx="2736385" cy="1489251"/>
              <a:chOff x="676694" y="958272"/>
              <a:chExt cx="2736385" cy="1489251"/>
            </a:xfrm>
          </p:grpSpPr>
          <p:sp>
            <p:nvSpPr>
              <p:cNvPr id="14" name="Rectangle 13"/>
              <p:cNvSpPr/>
              <p:nvPr/>
            </p:nvSpPr>
            <p:spPr>
              <a:xfrm>
                <a:off x="676694" y="958272"/>
                <a:ext cx="2736385" cy="148925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5" name="Rectangle 14"/>
              <p:cNvSpPr/>
              <p:nvPr/>
            </p:nvSpPr>
            <p:spPr>
              <a:xfrm>
                <a:off x="676694" y="958272"/>
                <a:ext cx="2736385" cy="148925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4605" tIns="14605" rIns="14605" bIns="14605" numCol="1" spcCol="1270" anchor="ctr" anchorCtr="0">
                <a:noAutofit/>
              </a:bodyPr>
              <a:lstStyle/>
              <a:p>
                <a:pPr lvl="0" algn="ctr" defTabSz="1022350">
                  <a:lnSpc>
                    <a:spcPct val="90000"/>
                  </a:lnSpc>
                  <a:spcBef>
                    <a:spcPct val="0"/>
                  </a:spcBef>
                </a:pPr>
                <a:r>
                  <a:rPr lang="en-US" sz="2300" kern="1200" dirty="0" smtClean="0"/>
                  <a:t>Pass an annual </a:t>
                </a:r>
              </a:p>
              <a:p>
                <a:pPr lvl="0" algn="ctr" defTabSz="1022350">
                  <a:lnSpc>
                    <a:spcPct val="90000"/>
                  </a:lnSpc>
                  <a:spcBef>
                    <a:spcPct val="0"/>
                  </a:spcBef>
                </a:pPr>
                <a:r>
                  <a:rPr lang="en-US" sz="2300" kern="1200" dirty="0" smtClean="0"/>
                  <a:t>state budget</a:t>
                </a:r>
                <a:endParaRPr lang="en-US" sz="2300" kern="1200" dirty="0"/>
              </a:p>
            </p:txBody>
          </p:sp>
        </p:grpSp>
      </p:grpSp>
      <p:grpSp>
        <p:nvGrpSpPr>
          <p:cNvPr id="4" name="Group 3"/>
          <p:cNvGrpSpPr/>
          <p:nvPr/>
        </p:nvGrpSpPr>
        <p:grpSpPr>
          <a:xfrm>
            <a:off x="4876800" y="2565210"/>
            <a:ext cx="3921931" cy="2495768"/>
            <a:chOff x="2611034" y="2181116"/>
            <a:chExt cx="3921931" cy="2495768"/>
          </a:xfrm>
        </p:grpSpPr>
        <p:sp>
          <p:nvSpPr>
            <p:cNvPr id="16" name="Circular Arrow 15"/>
            <p:cNvSpPr/>
            <p:nvPr/>
          </p:nvSpPr>
          <p:spPr>
            <a:xfrm rot="640931">
              <a:off x="2611034" y="2181116"/>
              <a:ext cx="3921931" cy="2495768"/>
            </a:xfrm>
            <a:prstGeom prst="circularArrow">
              <a:avLst>
                <a:gd name="adj1" fmla="val 10980"/>
                <a:gd name="adj2" fmla="val 1142322"/>
                <a:gd name="adj3" fmla="val 4500000"/>
                <a:gd name="adj4" fmla="val 13500000"/>
                <a:gd name="adj5" fmla="val 12500"/>
              </a:avLst>
            </a:prstGeom>
          </p:spPr>
          <p:style>
            <a:lnRef idx="0">
              <a:schemeClr val="lt1">
                <a:hueOff val="0"/>
                <a:satOff val="0"/>
                <a:lumOff val="0"/>
                <a:alphaOff val="0"/>
              </a:schemeClr>
            </a:lnRef>
            <a:fillRef idx="3">
              <a:schemeClr val="accent3">
                <a:hueOff val="7500176"/>
                <a:satOff val="-11253"/>
                <a:lumOff val="-1830"/>
                <a:alphaOff val="0"/>
              </a:schemeClr>
            </a:fillRef>
            <a:effectRef idx="2">
              <a:schemeClr val="accent3">
                <a:hueOff val="7500176"/>
                <a:satOff val="-11253"/>
                <a:lumOff val="-1830"/>
                <a:alphaOff val="0"/>
              </a:schemeClr>
            </a:effectRef>
            <a:fontRef idx="minor">
              <a:schemeClr val="lt1"/>
            </a:fontRef>
          </p:style>
        </p:sp>
        <p:grpSp>
          <p:nvGrpSpPr>
            <p:cNvPr id="17" name="Group 16"/>
            <p:cNvGrpSpPr/>
            <p:nvPr/>
          </p:nvGrpSpPr>
          <p:grpSpPr>
            <a:xfrm>
              <a:off x="3587590" y="2906054"/>
              <a:ext cx="2456899" cy="1100630"/>
              <a:chOff x="2334594" y="2599922"/>
              <a:chExt cx="2456899" cy="1100630"/>
            </a:xfrm>
          </p:grpSpPr>
          <p:sp>
            <p:nvSpPr>
              <p:cNvPr id="18" name="Rectangle 17"/>
              <p:cNvSpPr/>
              <p:nvPr/>
            </p:nvSpPr>
            <p:spPr>
              <a:xfrm>
                <a:off x="2334594" y="2599922"/>
                <a:ext cx="2456899" cy="110063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9" name="Rectangle 18"/>
              <p:cNvSpPr/>
              <p:nvPr/>
            </p:nvSpPr>
            <p:spPr>
              <a:xfrm>
                <a:off x="2334594" y="2599922"/>
                <a:ext cx="2456899" cy="110063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smtClean="0"/>
                  <a:t>Review administrative actions by state agencies</a:t>
                </a:r>
                <a:endParaRPr lang="en-US" sz="2200" kern="1200" dirty="0"/>
              </a:p>
            </p:txBody>
          </p:sp>
        </p:grpSp>
      </p:grpSp>
      <p:grpSp>
        <p:nvGrpSpPr>
          <p:cNvPr id="20" name="Group 19"/>
          <p:cNvGrpSpPr/>
          <p:nvPr/>
        </p:nvGrpSpPr>
        <p:grpSpPr>
          <a:xfrm>
            <a:off x="3124200" y="4114800"/>
            <a:ext cx="4199453" cy="2039146"/>
            <a:chOff x="2472273" y="2409427"/>
            <a:chExt cx="4199453" cy="2039146"/>
          </a:xfrm>
        </p:grpSpPr>
        <p:sp>
          <p:nvSpPr>
            <p:cNvPr id="21" name="Block Arc 20"/>
            <p:cNvSpPr/>
            <p:nvPr/>
          </p:nvSpPr>
          <p:spPr>
            <a:xfrm>
              <a:off x="2472273" y="2409427"/>
              <a:ext cx="4199453" cy="2039146"/>
            </a:xfrm>
            <a:prstGeom prst="blockArc">
              <a:avLst>
                <a:gd name="adj1" fmla="val 0"/>
                <a:gd name="adj2" fmla="val 18900000"/>
                <a:gd name="adj3" fmla="val 12740"/>
              </a:avLst>
            </a:prstGeom>
          </p:spPr>
          <p:style>
            <a:lnRef idx="0">
              <a:schemeClr val="lt1">
                <a:hueOff val="0"/>
                <a:satOff val="0"/>
                <a:lumOff val="0"/>
                <a:alphaOff val="0"/>
              </a:schemeClr>
            </a:lnRef>
            <a:fillRef idx="3">
              <a:schemeClr val="accent3">
                <a:hueOff val="11250264"/>
                <a:satOff val="-16880"/>
                <a:lumOff val="-2745"/>
                <a:alphaOff val="0"/>
              </a:schemeClr>
            </a:fillRef>
            <a:effectRef idx="2">
              <a:schemeClr val="accent3">
                <a:hueOff val="11250264"/>
                <a:satOff val="-16880"/>
                <a:lumOff val="-2745"/>
                <a:alphaOff val="0"/>
              </a:schemeClr>
            </a:effectRef>
            <a:fontRef idx="minor">
              <a:schemeClr val="lt1"/>
            </a:fontRef>
          </p:style>
        </p:sp>
        <p:grpSp>
          <p:nvGrpSpPr>
            <p:cNvPr id="22" name="Group 21"/>
            <p:cNvGrpSpPr/>
            <p:nvPr/>
          </p:nvGrpSpPr>
          <p:grpSpPr>
            <a:xfrm>
              <a:off x="2973314" y="2866626"/>
              <a:ext cx="3033156" cy="1150891"/>
              <a:chOff x="120039" y="3895325"/>
              <a:chExt cx="3033156" cy="1150891"/>
            </a:xfrm>
          </p:grpSpPr>
          <p:sp>
            <p:nvSpPr>
              <p:cNvPr id="23" name="Rectangle 22"/>
              <p:cNvSpPr/>
              <p:nvPr/>
            </p:nvSpPr>
            <p:spPr>
              <a:xfrm>
                <a:off x="120039" y="3895325"/>
                <a:ext cx="3033156" cy="115089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4" name="Rectangle 23"/>
              <p:cNvSpPr/>
              <p:nvPr/>
            </p:nvSpPr>
            <p:spPr>
              <a:xfrm>
                <a:off x="120039" y="3895325"/>
                <a:ext cx="3033156" cy="115089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State Senate can confirm or reject nominations </a:t>
                </a:r>
                <a:br>
                  <a:rPr lang="en-US" sz="2000" kern="1200" dirty="0" smtClean="0"/>
                </a:br>
                <a:r>
                  <a:rPr lang="en-US" sz="2000" kern="1200" dirty="0" smtClean="0"/>
                  <a:t>for certain offices</a:t>
                </a:r>
                <a:endParaRPr lang="en-US" sz="2000" kern="1200" dirty="0"/>
              </a:p>
            </p:txBody>
          </p:sp>
        </p:grpSp>
      </p:grpSp>
      <p:sp>
        <p:nvSpPr>
          <p:cNvPr id="26" name="Title 25"/>
          <p:cNvSpPr>
            <a:spLocks noGrp="1"/>
          </p:cNvSpPr>
          <p:nvPr>
            <p:ph type="title"/>
          </p:nvPr>
        </p:nvSpPr>
        <p:spPr>
          <a:xfrm>
            <a:off x="152400" y="944940"/>
            <a:ext cx="2743200" cy="1569660"/>
          </a:xfr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a:effectLst>
                  <a:outerShdw blurRad="38100" dist="38100" dir="2700000" algn="tl">
                    <a:srgbClr val="000000">
                      <a:alpha val="43137"/>
                    </a:srgbClr>
                  </a:outerShdw>
                </a:effectLst>
              </a:rPr>
              <a:t>Functions of State Legislature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1+#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3"/>
          </p:nvPr>
        </p:nvSpPr>
        <p:spPr>
          <a:xfrm>
            <a:off x="4791330" y="1447800"/>
            <a:ext cx="4041775" cy="731520"/>
          </a:xfrm>
        </p:spPr>
        <p:txBody>
          <a:bodyPr/>
          <a:lstStyle/>
          <a:p>
            <a:pPr algn="r"/>
            <a:r>
              <a:rPr lang="en-US" sz="2800" dirty="0" smtClean="0"/>
              <a:t>Speaker of the Assembly</a:t>
            </a:r>
            <a:endParaRPr lang="en-US" sz="2800" dirty="0"/>
          </a:p>
        </p:txBody>
      </p:sp>
      <p:sp>
        <p:nvSpPr>
          <p:cNvPr id="6" name="Content Placeholder 5"/>
          <p:cNvSpPr>
            <a:spLocks noGrp="1"/>
          </p:cNvSpPr>
          <p:nvPr>
            <p:ph sz="quarter" idx="4"/>
          </p:nvPr>
        </p:nvSpPr>
        <p:spPr/>
        <p:txBody>
          <a:bodyPr/>
          <a:lstStyle/>
          <a:p>
            <a:pPr lvl="0"/>
            <a:r>
              <a:rPr lang="en-US" sz="2800" dirty="0"/>
              <a:t>Controls functions of the </a:t>
            </a:r>
            <a:r>
              <a:rPr lang="en-US" sz="2800" dirty="0" smtClean="0"/>
              <a:t>Assembly</a:t>
            </a:r>
          </a:p>
          <a:p>
            <a:r>
              <a:rPr lang="en-US" sz="2800" dirty="0"/>
              <a:t>Appoints </a:t>
            </a:r>
            <a:r>
              <a:rPr lang="en-US" sz="2800" dirty="0" smtClean="0"/>
              <a:t/>
            </a:r>
            <a:br>
              <a:rPr lang="en-US" sz="2800" dirty="0" smtClean="0"/>
            </a:br>
            <a:r>
              <a:rPr lang="en-US" sz="2800" dirty="0" smtClean="0"/>
              <a:t>chairpersons </a:t>
            </a:r>
            <a:r>
              <a:rPr lang="en-US" sz="2800" dirty="0"/>
              <a:t>for standing committees</a:t>
            </a:r>
          </a:p>
          <a:p>
            <a:pPr marL="0" lvl="0" indent="0">
              <a:buNone/>
            </a:pPr>
            <a:endParaRPr lang="en-US" sz="2800" dirty="0" smtClean="0"/>
          </a:p>
          <a:p>
            <a:pPr lvl="0"/>
            <a:endParaRPr lang="en-US" sz="2800" dirty="0"/>
          </a:p>
        </p:txBody>
      </p:sp>
      <p:sp>
        <p:nvSpPr>
          <p:cNvPr id="2" name="Title 1"/>
          <p:cNvSpPr>
            <a:spLocks noGrp="1"/>
          </p:cNvSpPr>
          <p:nvPr>
            <p:ph type="title"/>
          </p:nvPr>
        </p:nvSpPr>
        <p:spPr/>
        <p:txBody>
          <a:bodyPr>
            <a:noAutofit/>
          </a:bodyPr>
          <a:lstStyle/>
          <a:p>
            <a:r>
              <a:rPr lang="en-US" sz="4400" dirty="0" smtClean="0"/>
              <a:t>House Leaders</a:t>
            </a:r>
            <a:endParaRPr lang="en-US" sz="4400" dirty="0"/>
          </a:p>
        </p:txBody>
      </p:sp>
      <p:sp>
        <p:nvSpPr>
          <p:cNvPr id="8" name="Content Placeholder 7"/>
          <p:cNvSpPr>
            <a:spLocks noGrp="1"/>
          </p:cNvSpPr>
          <p:nvPr>
            <p:ph sz="quarter" idx="2"/>
          </p:nvPr>
        </p:nvSpPr>
        <p:spPr/>
        <p:txBody>
          <a:bodyPr/>
          <a:lstStyle/>
          <a:p>
            <a:pPr lvl="0"/>
            <a:r>
              <a:rPr lang="en-US" sz="2800" dirty="0"/>
              <a:t>Controls functions of the </a:t>
            </a:r>
            <a:r>
              <a:rPr lang="en-US" sz="2800" dirty="0" smtClean="0"/>
              <a:t>Senate</a:t>
            </a:r>
          </a:p>
          <a:p>
            <a:pPr lvl="0"/>
            <a:r>
              <a:rPr lang="en-US" sz="2800" dirty="0" smtClean="0">
                <a:solidFill>
                  <a:schemeClr val="tx1"/>
                </a:solidFill>
              </a:rPr>
              <a:t>Appoints </a:t>
            </a:r>
            <a:br>
              <a:rPr lang="en-US" sz="2800" dirty="0" smtClean="0">
                <a:solidFill>
                  <a:schemeClr val="tx1"/>
                </a:solidFill>
              </a:rPr>
            </a:br>
            <a:r>
              <a:rPr lang="en-US" sz="2800" dirty="0" smtClean="0">
                <a:solidFill>
                  <a:schemeClr val="tx1"/>
                </a:solidFill>
              </a:rPr>
              <a:t>chairpersons </a:t>
            </a:r>
            <a:r>
              <a:rPr lang="en-US" sz="2800" dirty="0">
                <a:solidFill>
                  <a:schemeClr val="tx1"/>
                </a:solidFill>
              </a:rPr>
              <a:t>for </a:t>
            </a:r>
            <a:r>
              <a:rPr lang="en-US" sz="2800" dirty="0" smtClean="0">
                <a:solidFill>
                  <a:schemeClr val="tx1"/>
                </a:solidFill>
              </a:rPr>
              <a:t>standing committees</a:t>
            </a:r>
            <a:endParaRPr lang="en-US" sz="2800" dirty="0">
              <a:solidFill>
                <a:schemeClr val="tx1"/>
              </a:solidFill>
            </a:endParaRPr>
          </a:p>
          <a:p>
            <a:endParaRPr lang="en-US" dirty="0"/>
          </a:p>
        </p:txBody>
      </p:sp>
      <p:sp>
        <p:nvSpPr>
          <p:cNvPr id="7" name="Text Placeholder 6"/>
          <p:cNvSpPr>
            <a:spLocks noGrp="1"/>
          </p:cNvSpPr>
          <p:nvPr>
            <p:ph type="body" idx="1"/>
          </p:nvPr>
        </p:nvSpPr>
        <p:spPr>
          <a:xfrm>
            <a:off x="301752" y="1447800"/>
            <a:ext cx="4040188" cy="732974"/>
          </a:xfrm>
        </p:spPr>
        <p:txBody>
          <a:bodyPr/>
          <a:lstStyle/>
          <a:p>
            <a:r>
              <a:rPr lang="en-US" sz="2800" dirty="0" smtClean="0"/>
              <a:t>Senate Majority Leader</a:t>
            </a:r>
            <a:endParaRPr lang="en-US" sz="2800" dirty="0"/>
          </a:p>
        </p:txBody>
      </p:sp>
      <p:sp>
        <p:nvSpPr>
          <p:cNvPr id="9" name="TextBox 8"/>
          <p:cNvSpPr txBox="1"/>
          <p:nvPr/>
        </p:nvSpPr>
        <p:spPr>
          <a:xfrm>
            <a:off x="1790700" y="5292804"/>
            <a:ext cx="5981700" cy="1107996"/>
          </a:xfrm>
          <a:prstGeom prst="rect">
            <a:avLst/>
          </a:prstGeom>
          <a:solidFill>
            <a:schemeClr val="accent2">
              <a:lumMod val="50000"/>
            </a:schemeClr>
          </a:solidFill>
          <a:effectLst>
            <a:outerShdw blurRad="50800" dist="38100" dir="18900000" algn="bl" rotWithShape="0">
              <a:prstClr val="black">
                <a:alpha val="40000"/>
              </a:prstClr>
            </a:outerShdw>
          </a:effectLst>
        </p:spPr>
        <p:txBody>
          <a:bodyPr wrap="square" rtlCol="0" anchor="ctr" anchorCtr="0">
            <a:spAutoFit/>
          </a:bodyPr>
          <a:lstStyle/>
          <a:p>
            <a:pPr algn="ctr"/>
            <a:r>
              <a:rPr lang="en-US" dirty="0" smtClean="0">
                <a:solidFill>
                  <a:schemeClr val="bg1"/>
                </a:solidFill>
              </a:rPr>
              <a:t>Examples of standing committees:</a:t>
            </a:r>
            <a:br>
              <a:rPr lang="en-US" dirty="0" smtClean="0">
                <a:solidFill>
                  <a:schemeClr val="bg1"/>
                </a:solidFill>
              </a:rPr>
            </a:br>
            <a:r>
              <a:rPr lang="en-US" sz="2400" dirty="0" smtClean="0">
                <a:solidFill>
                  <a:schemeClr val="bg1"/>
                </a:solidFill>
              </a:rPr>
              <a:t> </a:t>
            </a:r>
            <a:r>
              <a:rPr lang="en-US" sz="2200" dirty="0" smtClean="0">
                <a:solidFill>
                  <a:schemeClr val="bg1"/>
                </a:solidFill>
              </a:rPr>
              <a:t>Health Committee, Higher Education Committee, Labor, Codes, Finance, Rules, etc.</a:t>
            </a:r>
            <a:endParaRPr lang="en-US" sz="2200" dirty="0">
              <a:solidFill>
                <a:schemeClr val="bg1"/>
              </a:solidFill>
            </a:endParaRPr>
          </a:p>
        </p:txBody>
      </p:sp>
      <p:pic>
        <p:nvPicPr>
          <p:cNvPr id="3074" name="Picture 2" descr="Senator Tom Libous, left, and Senator Neil Breslin, 2nd from left, talk  on the floor of the New York State Senate before the start of a Senate session on Tuesday, March 29, 2011.  The stacks of paper beneath the Senator' desks contain budget bills that will be voted on.  (Paul Buckowski / Times Union) Photo: Paul Buckowski  / AL"/>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30592" r="11455" b="20141"/>
          <a:stretch/>
        </p:blipFill>
        <p:spPr bwMode="auto">
          <a:xfrm>
            <a:off x="1276350" y="4939063"/>
            <a:ext cx="1028700" cy="9412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 calcmode="lin" valueType="num">
                                      <p:cBhvr additive="base">
                                        <p:cTn id="11"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8">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 calcmode="lin" valueType="num">
                                      <p:cBhvr additive="base">
                                        <p:cTn id="1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6" dur="1000" fill="hold"/>
                                        <p:tgtEl>
                                          <p:spTgt spid="6">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additive="base">
                                        <p:cTn id="19"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par>
                                <p:cTn id="28" presetID="53" presetClass="entr" presetSubtype="16" fill="hold" nodeType="withEffect">
                                  <p:stCondLst>
                                    <p:cond delay="0"/>
                                  </p:stCondLst>
                                  <p:childTnLst>
                                    <p:set>
                                      <p:cBhvr>
                                        <p:cTn id="29" dur="1" fill="hold">
                                          <p:stCondLst>
                                            <p:cond delay="0"/>
                                          </p:stCondLst>
                                        </p:cTn>
                                        <p:tgtEl>
                                          <p:spTgt spid="3074"/>
                                        </p:tgtEl>
                                        <p:attrNameLst>
                                          <p:attrName>style.visibility</p:attrName>
                                        </p:attrNameLst>
                                      </p:cBhvr>
                                      <p:to>
                                        <p:strVal val="visible"/>
                                      </p:to>
                                    </p:set>
                                    <p:anim calcmode="lin" valueType="num">
                                      <p:cBhvr>
                                        <p:cTn id="30" dur="500" fill="hold"/>
                                        <p:tgtEl>
                                          <p:spTgt spid="3074"/>
                                        </p:tgtEl>
                                        <p:attrNameLst>
                                          <p:attrName>ppt_w</p:attrName>
                                        </p:attrNameLst>
                                      </p:cBhvr>
                                      <p:tavLst>
                                        <p:tav tm="0">
                                          <p:val>
                                            <p:fltVal val="0"/>
                                          </p:val>
                                        </p:tav>
                                        <p:tav tm="100000">
                                          <p:val>
                                            <p:strVal val="#ppt_w"/>
                                          </p:val>
                                        </p:tav>
                                      </p:tavLst>
                                    </p:anim>
                                    <p:anim calcmode="lin" valueType="num">
                                      <p:cBhvr>
                                        <p:cTn id="31" dur="500" fill="hold"/>
                                        <p:tgtEl>
                                          <p:spTgt spid="3074"/>
                                        </p:tgtEl>
                                        <p:attrNameLst>
                                          <p:attrName>ppt_h</p:attrName>
                                        </p:attrNameLst>
                                      </p:cBhvr>
                                      <p:tavLst>
                                        <p:tav tm="0">
                                          <p:val>
                                            <p:fltVal val="0"/>
                                          </p:val>
                                        </p:tav>
                                        <p:tav tm="100000">
                                          <p:val>
                                            <p:strVal val="#ppt_h"/>
                                          </p:val>
                                        </p:tav>
                                      </p:tavLst>
                                    </p:anim>
                                    <p:animEffect transition="in" filter="fade">
                                      <p:cBhvr>
                                        <p:cTn id="3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8" grpId="0" uiExpand="1" build="p"/>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301752" y="307848"/>
            <a:ext cx="8534400" cy="758952"/>
          </a:xfrm>
        </p:spPr>
        <p:txBody>
          <a:bodyPr>
            <a:noAutofit/>
          </a:bodyPr>
          <a:lstStyle/>
          <a:p>
            <a:r>
              <a:rPr lang="en-US" sz="4400" dirty="0" smtClean="0"/>
              <a:t>How a Bill Becomes a Law</a:t>
            </a:r>
            <a:endParaRPr lang="en-US" sz="4400" dirty="0"/>
          </a:p>
        </p:txBody>
      </p:sp>
      <p:grpSp>
        <p:nvGrpSpPr>
          <p:cNvPr id="5" name="Group 4"/>
          <p:cNvGrpSpPr/>
          <p:nvPr/>
        </p:nvGrpSpPr>
        <p:grpSpPr>
          <a:xfrm>
            <a:off x="817387" y="1371600"/>
            <a:ext cx="2154413" cy="1292648"/>
            <a:chOff x="654364" y="3912"/>
            <a:chExt cx="2154413" cy="1292648"/>
          </a:xfrm>
        </p:grpSpPr>
        <p:sp>
          <p:nvSpPr>
            <p:cNvPr id="6" name="Rectangle 5"/>
            <p:cNvSpPr/>
            <p:nvPr/>
          </p:nvSpPr>
          <p:spPr>
            <a:xfrm>
              <a:off x="654364" y="3912"/>
              <a:ext cx="2154413" cy="1292648"/>
            </a:xfrm>
            <a:prstGeom prst="rect">
              <a:avLst/>
            </a:pr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8" name="Rectangle 7"/>
            <p:cNvSpPr/>
            <p:nvPr/>
          </p:nvSpPr>
          <p:spPr>
            <a:xfrm>
              <a:off x="654364" y="3912"/>
              <a:ext cx="2154413" cy="12926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0" kern="1200" dirty="0" smtClean="0"/>
                <a:t>Idea for bill is presented</a:t>
              </a:r>
              <a:endParaRPr lang="en-US" sz="2000" b="0" kern="1200" dirty="0"/>
            </a:p>
          </p:txBody>
        </p:sp>
      </p:grpSp>
      <p:grpSp>
        <p:nvGrpSpPr>
          <p:cNvPr id="67" name="Group 66"/>
          <p:cNvGrpSpPr/>
          <p:nvPr/>
        </p:nvGrpSpPr>
        <p:grpSpPr>
          <a:xfrm>
            <a:off x="3006334" y="1371600"/>
            <a:ext cx="2653279" cy="1292648"/>
            <a:chOff x="3006334" y="1371600"/>
            <a:chExt cx="2653279" cy="1292648"/>
          </a:xfrm>
        </p:grpSpPr>
        <p:grpSp>
          <p:nvGrpSpPr>
            <p:cNvPr id="4" name="Group 3"/>
            <p:cNvGrpSpPr/>
            <p:nvPr/>
          </p:nvGrpSpPr>
          <p:grpSpPr>
            <a:xfrm>
              <a:off x="3006334" y="1972204"/>
              <a:ext cx="464915" cy="91440"/>
              <a:chOff x="2806978" y="604516"/>
              <a:chExt cx="464915" cy="91440"/>
            </a:xfrm>
          </p:grpSpPr>
          <p:sp>
            <p:nvSpPr>
              <p:cNvPr id="9" name="Straight Connector 3"/>
              <p:cNvSpPr/>
              <p:nvPr/>
            </p:nvSpPr>
            <p:spPr>
              <a:xfrm>
                <a:off x="2806978" y="604516"/>
                <a:ext cx="464915" cy="91440"/>
              </a:xfrm>
              <a:custGeom>
                <a:avLst/>
                <a:gdLst/>
                <a:ahLst/>
                <a:cxnLst/>
                <a:rect l="0" t="0" r="0" b="0"/>
                <a:pathLst>
                  <a:path>
                    <a:moveTo>
                      <a:pt x="0" y="45720"/>
                    </a:moveTo>
                    <a:lnTo>
                      <a:pt x="464915" y="45720"/>
                    </a:lnTo>
                  </a:path>
                </a:pathLst>
              </a:custGeom>
              <a:noFill/>
              <a:ln>
                <a:tailEnd type="arrow"/>
              </a:ln>
            </p:spPr>
            <p:style>
              <a:lnRef idx="1">
                <a:schemeClr val="accent2">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10" name="Straight Connector 4"/>
              <p:cNvSpPr/>
              <p:nvPr/>
            </p:nvSpPr>
            <p:spPr>
              <a:xfrm>
                <a:off x="3027047" y="647756"/>
                <a:ext cx="24775" cy="49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b="0" kern="1200"/>
              </a:p>
            </p:txBody>
          </p:sp>
        </p:grpSp>
        <p:grpSp>
          <p:nvGrpSpPr>
            <p:cNvPr id="12" name="Group 11"/>
            <p:cNvGrpSpPr/>
            <p:nvPr/>
          </p:nvGrpSpPr>
          <p:grpSpPr>
            <a:xfrm>
              <a:off x="3505200" y="1371600"/>
              <a:ext cx="2154413" cy="1292648"/>
              <a:chOff x="3304293" y="3912"/>
              <a:chExt cx="2154413" cy="1292648"/>
            </a:xfrm>
          </p:grpSpPr>
          <p:sp>
            <p:nvSpPr>
              <p:cNvPr id="13" name="Rectangle 12"/>
              <p:cNvSpPr/>
              <p:nvPr/>
            </p:nvSpPr>
            <p:spPr>
              <a:xfrm>
                <a:off x="3304293" y="3912"/>
                <a:ext cx="2154413" cy="1292648"/>
              </a:xfrm>
              <a:prstGeom prst="rect">
                <a:avLst/>
              </a:prstGeom>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14" name="Rectangle 13"/>
              <p:cNvSpPr/>
              <p:nvPr/>
            </p:nvSpPr>
            <p:spPr>
              <a:xfrm>
                <a:off x="3304293" y="3912"/>
                <a:ext cx="2154413" cy="12926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0" kern="1200" dirty="0" smtClean="0"/>
                  <a:t>Bill is drafted</a:t>
                </a:r>
                <a:endParaRPr lang="en-US" sz="2000" b="0" kern="1200" dirty="0"/>
              </a:p>
            </p:txBody>
          </p:sp>
        </p:grpSp>
      </p:grpSp>
      <p:grpSp>
        <p:nvGrpSpPr>
          <p:cNvPr id="66" name="Group 65"/>
          <p:cNvGrpSpPr/>
          <p:nvPr/>
        </p:nvGrpSpPr>
        <p:grpSpPr>
          <a:xfrm>
            <a:off x="5707285" y="1371600"/>
            <a:ext cx="2674715" cy="1292648"/>
            <a:chOff x="5707285" y="1371600"/>
            <a:chExt cx="2674715" cy="1292648"/>
          </a:xfrm>
        </p:grpSpPr>
        <p:grpSp>
          <p:nvGrpSpPr>
            <p:cNvPr id="11" name="Group 10"/>
            <p:cNvGrpSpPr/>
            <p:nvPr/>
          </p:nvGrpSpPr>
          <p:grpSpPr>
            <a:xfrm>
              <a:off x="5707285" y="1972204"/>
              <a:ext cx="464915" cy="91440"/>
              <a:chOff x="5456906" y="604516"/>
              <a:chExt cx="464915" cy="91440"/>
            </a:xfrm>
          </p:grpSpPr>
          <p:sp>
            <p:nvSpPr>
              <p:cNvPr id="15" name="Straight Connector 3"/>
              <p:cNvSpPr/>
              <p:nvPr/>
            </p:nvSpPr>
            <p:spPr>
              <a:xfrm>
                <a:off x="5456906" y="604516"/>
                <a:ext cx="464915" cy="91440"/>
              </a:xfrm>
              <a:custGeom>
                <a:avLst/>
                <a:gdLst/>
                <a:ahLst/>
                <a:cxnLst/>
                <a:rect l="0" t="0" r="0" b="0"/>
                <a:pathLst>
                  <a:path>
                    <a:moveTo>
                      <a:pt x="0" y="45720"/>
                    </a:moveTo>
                    <a:lnTo>
                      <a:pt x="464915" y="45720"/>
                    </a:lnTo>
                  </a:path>
                </a:pathLst>
              </a:custGeom>
              <a:noFill/>
              <a:ln>
                <a:tailEnd type="arrow"/>
              </a:ln>
            </p:spPr>
            <p:style>
              <a:lnRef idx="1">
                <a:schemeClr val="accent3">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16" name="Straight Connector 4"/>
              <p:cNvSpPr/>
              <p:nvPr/>
            </p:nvSpPr>
            <p:spPr>
              <a:xfrm>
                <a:off x="5676976" y="647756"/>
                <a:ext cx="24775" cy="49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b="0" kern="1200"/>
              </a:p>
            </p:txBody>
          </p:sp>
        </p:grpSp>
        <p:grpSp>
          <p:nvGrpSpPr>
            <p:cNvPr id="18" name="Group 17"/>
            <p:cNvGrpSpPr/>
            <p:nvPr/>
          </p:nvGrpSpPr>
          <p:grpSpPr>
            <a:xfrm>
              <a:off x="6172200" y="1371600"/>
              <a:ext cx="2209800" cy="1292648"/>
              <a:chOff x="5898834" y="3912"/>
              <a:chExt cx="2209800" cy="1292648"/>
            </a:xfrm>
          </p:grpSpPr>
          <p:sp>
            <p:nvSpPr>
              <p:cNvPr id="19" name="Rectangle 18"/>
              <p:cNvSpPr/>
              <p:nvPr/>
            </p:nvSpPr>
            <p:spPr>
              <a:xfrm>
                <a:off x="5954221" y="3912"/>
                <a:ext cx="2154413" cy="1292648"/>
              </a:xfrm>
              <a:prstGeom prst="rect">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20" name="Rectangle 19"/>
              <p:cNvSpPr/>
              <p:nvPr/>
            </p:nvSpPr>
            <p:spPr>
              <a:xfrm>
                <a:off x="5898834" y="3912"/>
                <a:ext cx="2154413" cy="12926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endParaRPr lang="en-US" sz="2000" b="0" kern="1200" dirty="0" smtClean="0"/>
              </a:p>
              <a:p>
                <a:pPr algn="ctr" defTabSz="889000">
                  <a:lnSpc>
                    <a:spcPct val="90000"/>
                  </a:lnSpc>
                  <a:spcBef>
                    <a:spcPct val="0"/>
                  </a:spcBef>
                  <a:spcAft>
                    <a:spcPct val="35000"/>
                  </a:spcAft>
                </a:pPr>
                <a:r>
                  <a:rPr lang="en-US" sz="2000" b="0" kern="1200" dirty="0" smtClean="0"/>
                  <a:t>Bill is introduced </a:t>
                </a:r>
                <a:br>
                  <a:rPr lang="en-US" sz="2000" b="0" kern="1200" dirty="0" smtClean="0"/>
                </a:br>
                <a:r>
                  <a:rPr lang="en-US" sz="2000" dirty="0" smtClean="0"/>
                  <a:t>&amp; </a:t>
                </a:r>
                <a:r>
                  <a:rPr lang="en-US" sz="2000" dirty="0"/>
                  <a:t>assigned a </a:t>
                </a:r>
                <a:r>
                  <a:rPr lang="en-US" sz="2000" dirty="0" smtClean="0"/>
                  <a:t>number</a:t>
                </a:r>
                <a:endParaRPr lang="en-US" sz="2000" b="0" kern="1200" dirty="0" smtClean="0"/>
              </a:p>
              <a:p>
                <a:pPr lvl="0" algn="ctr" defTabSz="889000">
                  <a:lnSpc>
                    <a:spcPct val="90000"/>
                  </a:lnSpc>
                  <a:spcBef>
                    <a:spcPct val="0"/>
                  </a:spcBef>
                  <a:spcAft>
                    <a:spcPct val="35000"/>
                  </a:spcAft>
                </a:pPr>
                <a:endParaRPr lang="en-US" sz="2000" b="0" kern="1200" dirty="0" smtClean="0"/>
              </a:p>
            </p:txBody>
          </p:sp>
        </p:grpSp>
      </p:grpSp>
      <p:grpSp>
        <p:nvGrpSpPr>
          <p:cNvPr id="27" name="Group 26"/>
          <p:cNvGrpSpPr/>
          <p:nvPr/>
        </p:nvGrpSpPr>
        <p:grpSpPr>
          <a:xfrm>
            <a:off x="817387" y="2705837"/>
            <a:ext cx="6397877" cy="1789963"/>
            <a:chOff x="1362655" y="2534018"/>
            <a:chExt cx="6397877" cy="1789963"/>
          </a:xfrm>
        </p:grpSpPr>
        <p:grpSp>
          <p:nvGrpSpPr>
            <p:cNvPr id="21" name="Group 20"/>
            <p:cNvGrpSpPr/>
            <p:nvPr/>
          </p:nvGrpSpPr>
          <p:grpSpPr>
            <a:xfrm>
              <a:off x="2460675" y="2534018"/>
              <a:ext cx="5299857" cy="464915"/>
              <a:chOff x="1731571" y="1294760"/>
              <a:chExt cx="5299857" cy="464915"/>
            </a:xfrm>
          </p:grpSpPr>
          <p:sp>
            <p:nvSpPr>
              <p:cNvPr id="25" name="Straight Connector 3"/>
              <p:cNvSpPr/>
              <p:nvPr/>
            </p:nvSpPr>
            <p:spPr>
              <a:xfrm>
                <a:off x="1731571" y="1294760"/>
                <a:ext cx="5299857" cy="464915"/>
              </a:xfrm>
              <a:custGeom>
                <a:avLst/>
                <a:gdLst/>
                <a:ahLst/>
                <a:cxnLst/>
                <a:rect l="0" t="0" r="0" b="0"/>
                <a:pathLst>
                  <a:path>
                    <a:moveTo>
                      <a:pt x="5299857" y="0"/>
                    </a:moveTo>
                    <a:lnTo>
                      <a:pt x="5299857" y="249557"/>
                    </a:lnTo>
                    <a:lnTo>
                      <a:pt x="0" y="249557"/>
                    </a:lnTo>
                    <a:lnTo>
                      <a:pt x="0" y="464915"/>
                    </a:lnTo>
                  </a:path>
                </a:pathLst>
              </a:custGeom>
              <a:noFill/>
              <a:ln>
                <a:tailEnd type="arrow"/>
              </a:ln>
            </p:spPr>
            <p:style>
              <a:lnRef idx="1">
                <a:schemeClr val="accent4">
                  <a:hueOff val="0"/>
                  <a:satOff val="0"/>
                  <a:lumOff val="0"/>
                  <a:alphaOff val="0"/>
                </a:schemeClr>
              </a:lnRef>
              <a:fillRef idx="0">
                <a:scrgbClr r="0" g="0" b="0"/>
              </a:fillRef>
              <a:effectRef idx="0">
                <a:schemeClr val="accent4">
                  <a:hueOff val="0"/>
                  <a:satOff val="0"/>
                  <a:lumOff val="0"/>
                  <a:alphaOff val="0"/>
                </a:schemeClr>
              </a:effectRef>
              <a:fontRef idx="minor">
                <a:schemeClr val="tx1">
                  <a:hueOff val="0"/>
                  <a:satOff val="0"/>
                  <a:lumOff val="0"/>
                  <a:alphaOff val="0"/>
                </a:schemeClr>
              </a:fontRef>
            </p:style>
          </p:sp>
          <p:sp>
            <p:nvSpPr>
              <p:cNvPr id="26" name="Straight Connector 4"/>
              <p:cNvSpPr/>
              <p:nvPr/>
            </p:nvSpPr>
            <p:spPr>
              <a:xfrm>
                <a:off x="4248425" y="1524738"/>
                <a:ext cx="266148" cy="49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b="0" kern="1200"/>
              </a:p>
            </p:txBody>
          </p:sp>
        </p:grpSp>
        <p:grpSp>
          <p:nvGrpSpPr>
            <p:cNvPr id="22" name="Group 21"/>
            <p:cNvGrpSpPr/>
            <p:nvPr/>
          </p:nvGrpSpPr>
          <p:grpSpPr>
            <a:xfrm>
              <a:off x="1362655" y="3031333"/>
              <a:ext cx="2154413" cy="1292648"/>
              <a:chOff x="633551" y="1792075"/>
              <a:chExt cx="2154413" cy="1292648"/>
            </a:xfrm>
          </p:grpSpPr>
          <p:sp>
            <p:nvSpPr>
              <p:cNvPr id="23" name="Rectangle 22"/>
              <p:cNvSpPr/>
              <p:nvPr/>
            </p:nvSpPr>
            <p:spPr>
              <a:xfrm>
                <a:off x="633551" y="1792075"/>
                <a:ext cx="2154413" cy="1292648"/>
              </a:xfrm>
              <a:prstGeom prst="rect">
                <a:avLst/>
              </a:prstGeom>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sp>
          <p:sp>
            <p:nvSpPr>
              <p:cNvPr id="24" name="Rectangle 23"/>
              <p:cNvSpPr/>
              <p:nvPr/>
            </p:nvSpPr>
            <p:spPr>
              <a:xfrm>
                <a:off x="633551" y="1792075"/>
                <a:ext cx="2154413" cy="12926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0" kern="1200" dirty="0" smtClean="0"/>
                  <a:t>Bill is </a:t>
                </a:r>
                <a:br>
                  <a:rPr lang="en-US" sz="2000" b="0" kern="1200" dirty="0" smtClean="0"/>
                </a:br>
                <a:r>
                  <a:rPr lang="en-US" sz="2000" b="0" kern="1200" dirty="0" smtClean="0"/>
                  <a:t>referred to a committee </a:t>
                </a:r>
                <a:endParaRPr lang="en-US" sz="2000" b="0" kern="1200" dirty="0"/>
              </a:p>
            </p:txBody>
          </p:sp>
        </p:grpSp>
      </p:grpSp>
      <p:grpSp>
        <p:nvGrpSpPr>
          <p:cNvPr id="36" name="Group 35"/>
          <p:cNvGrpSpPr/>
          <p:nvPr/>
        </p:nvGrpSpPr>
        <p:grpSpPr>
          <a:xfrm>
            <a:off x="3007109" y="3200400"/>
            <a:ext cx="2651728" cy="1292648"/>
            <a:chOff x="3246136" y="2782676"/>
            <a:chExt cx="2651728" cy="1292648"/>
          </a:xfrm>
        </p:grpSpPr>
        <p:grpSp>
          <p:nvGrpSpPr>
            <p:cNvPr id="30" name="Group 29"/>
            <p:cNvGrpSpPr/>
            <p:nvPr/>
          </p:nvGrpSpPr>
          <p:grpSpPr>
            <a:xfrm>
              <a:off x="3246136" y="3383281"/>
              <a:ext cx="464915" cy="91440"/>
              <a:chOff x="2806978" y="2392680"/>
              <a:chExt cx="464915" cy="91440"/>
            </a:xfrm>
          </p:grpSpPr>
          <p:sp>
            <p:nvSpPr>
              <p:cNvPr id="34" name="Straight Connector 3"/>
              <p:cNvSpPr/>
              <p:nvPr/>
            </p:nvSpPr>
            <p:spPr>
              <a:xfrm>
                <a:off x="2806978" y="2392680"/>
                <a:ext cx="464915" cy="91440"/>
              </a:xfrm>
              <a:custGeom>
                <a:avLst/>
                <a:gdLst/>
                <a:ahLst/>
                <a:cxnLst/>
                <a:rect l="0" t="0" r="0" b="0"/>
                <a:pathLst>
                  <a:path>
                    <a:moveTo>
                      <a:pt x="0" y="45720"/>
                    </a:moveTo>
                    <a:lnTo>
                      <a:pt x="464915" y="45720"/>
                    </a:lnTo>
                  </a:path>
                </a:pathLst>
              </a:custGeom>
              <a:noFill/>
              <a:ln>
                <a:tailEnd type="arrow"/>
              </a:ln>
            </p:spPr>
            <p:style>
              <a:lnRef idx="1">
                <a:schemeClr val="accent5">
                  <a:hueOff val="0"/>
                  <a:satOff val="0"/>
                  <a:lumOff val="0"/>
                  <a:alphaOff val="0"/>
                </a:schemeClr>
              </a:lnRef>
              <a:fillRef idx="0">
                <a:scrgbClr r="0" g="0" b="0"/>
              </a:fillRef>
              <a:effectRef idx="0">
                <a:schemeClr val="accent5">
                  <a:hueOff val="0"/>
                  <a:satOff val="0"/>
                  <a:lumOff val="0"/>
                  <a:alphaOff val="0"/>
                </a:schemeClr>
              </a:effectRef>
              <a:fontRef idx="minor">
                <a:schemeClr val="tx1">
                  <a:hueOff val="0"/>
                  <a:satOff val="0"/>
                  <a:lumOff val="0"/>
                  <a:alphaOff val="0"/>
                </a:schemeClr>
              </a:fontRef>
            </p:style>
          </p:sp>
          <p:sp>
            <p:nvSpPr>
              <p:cNvPr id="35" name="Straight Connector 4"/>
              <p:cNvSpPr/>
              <p:nvPr/>
            </p:nvSpPr>
            <p:spPr>
              <a:xfrm>
                <a:off x="3027047" y="2435920"/>
                <a:ext cx="24775" cy="49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b="0" kern="1200"/>
              </a:p>
            </p:txBody>
          </p:sp>
        </p:grpSp>
        <p:grpSp>
          <p:nvGrpSpPr>
            <p:cNvPr id="31" name="Group 30"/>
            <p:cNvGrpSpPr/>
            <p:nvPr/>
          </p:nvGrpSpPr>
          <p:grpSpPr>
            <a:xfrm>
              <a:off x="3743451" y="2782676"/>
              <a:ext cx="2154413" cy="1292648"/>
              <a:chOff x="3304293" y="1792075"/>
              <a:chExt cx="2154413" cy="1292648"/>
            </a:xfrm>
          </p:grpSpPr>
          <p:sp>
            <p:nvSpPr>
              <p:cNvPr id="32" name="Rectangle 31"/>
              <p:cNvSpPr/>
              <p:nvPr/>
            </p:nvSpPr>
            <p:spPr>
              <a:xfrm>
                <a:off x="3304293" y="1792075"/>
                <a:ext cx="2154413" cy="1292648"/>
              </a:xfrm>
              <a:prstGeom prst="rect">
                <a:avLst/>
              </a:prstGeom>
            </p:spPr>
            <p:style>
              <a:lnRef idx="3">
                <a:schemeClr val="lt1">
                  <a:hueOff val="0"/>
                  <a:satOff val="0"/>
                  <a:lumOff val="0"/>
                  <a:alphaOff val="0"/>
                </a:schemeClr>
              </a:lnRef>
              <a:fillRef idx="1">
                <a:schemeClr val="accent6">
                  <a:hueOff val="0"/>
                  <a:satOff val="0"/>
                  <a:lumOff val="0"/>
                  <a:alphaOff val="0"/>
                </a:schemeClr>
              </a:fillRef>
              <a:effectRef idx="1">
                <a:schemeClr val="accent6">
                  <a:hueOff val="0"/>
                  <a:satOff val="0"/>
                  <a:lumOff val="0"/>
                  <a:alphaOff val="0"/>
                </a:schemeClr>
              </a:effectRef>
              <a:fontRef idx="minor">
                <a:schemeClr val="lt1"/>
              </a:fontRef>
            </p:style>
          </p:sp>
          <p:sp>
            <p:nvSpPr>
              <p:cNvPr id="33" name="Rectangle 32"/>
              <p:cNvSpPr/>
              <p:nvPr/>
            </p:nvSpPr>
            <p:spPr>
              <a:xfrm>
                <a:off x="3304293" y="1792075"/>
                <a:ext cx="2154413" cy="12926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0" kern="1200" dirty="0" smtClean="0"/>
                  <a:t>Bill is debated </a:t>
                </a:r>
                <a:br>
                  <a:rPr lang="en-US" sz="2000" b="0" kern="1200" dirty="0" smtClean="0"/>
                </a:br>
                <a:r>
                  <a:rPr lang="en-US" sz="2000" b="0" kern="1200" dirty="0" smtClean="0"/>
                  <a:t>&amp; voted on by one house</a:t>
                </a:r>
                <a:endParaRPr lang="en-US" sz="2000" b="0" kern="1200" dirty="0"/>
              </a:p>
            </p:txBody>
          </p:sp>
        </p:grpSp>
      </p:grpSp>
      <p:grpSp>
        <p:nvGrpSpPr>
          <p:cNvPr id="68" name="Group 67"/>
          <p:cNvGrpSpPr/>
          <p:nvPr/>
        </p:nvGrpSpPr>
        <p:grpSpPr>
          <a:xfrm>
            <a:off x="5707285" y="3200400"/>
            <a:ext cx="2695528" cy="1292648"/>
            <a:chOff x="5707285" y="3125090"/>
            <a:chExt cx="2695528" cy="1292648"/>
          </a:xfrm>
        </p:grpSpPr>
        <p:grpSp>
          <p:nvGrpSpPr>
            <p:cNvPr id="37" name="Group 36"/>
            <p:cNvGrpSpPr/>
            <p:nvPr/>
          </p:nvGrpSpPr>
          <p:grpSpPr>
            <a:xfrm>
              <a:off x="5707285" y="3725695"/>
              <a:ext cx="464915" cy="91440"/>
              <a:chOff x="5456906" y="2392680"/>
              <a:chExt cx="464915" cy="91440"/>
            </a:xfrm>
          </p:grpSpPr>
          <p:sp>
            <p:nvSpPr>
              <p:cNvPr id="41" name="Straight Connector 3"/>
              <p:cNvSpPr/>
              <p:nvPr/>
            </p:nvSpPr>
            <p:spPr>
              <a:xfrm>
                <a:off x="5456906" y="2392680"/>
                <a:ext cx="464915" cy="91440"/>
              </a:xfrm>
              <a:custGeom>
                <a:avLst/>
                <a:gdLst/>
                <a:ahLst/>
                <a:cxnLst/>
                <a:rect l="0" t="0" r="0" b="0"/>
                <a:pathLst>
                  <a:path>
                    <a:moveTo>
                      <a:pt x="0" y="45720"/>
                    </a:moveTo>
                    <a:lnTo>
                      <a:pt x="464915" y="45720"/>
                    </a:lnTo>
                  </a:path>
                </a:pathLst>
              </a:custGeom>
              <a:noFill/>
              <a:ln>
                <a:tailEnd type="arrow"/>
              </a:ln>
            </p:spPr>
            <p:style>
              <a:lnRef idx="1">
                <a:schemeClr val="accent6">
                  <a:hueOff val="0"/>
                  <a:satOff val="0"/>
                  <a:lumOff val="0"/>
                  <a:alphaOff val="0"/>
                </a:schemeClr>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sp>
          <p:sp>
            <p:nvSpPr>
              <p:cNvPr id="42" name="Straight Connector 4"/>
              <p:cNvSpPr/>
              <p:nvPr/>
            </p:nvSpPr>
            <p:spPr>
              <a:xfrm>
                <a:off x="5676976" y="2435920"/>
                <a:ext cx="24775" cy="49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b="0" kern="1200"/>
              </a:p>
            </p:txBody>
          </p:sp>
        </p:grpSp>
        <p:grpSp>
          <p:nvGrpSpPr>
            <p:cNvPr id="38" name="Group 37"/>
            <p:cNvGrpSpPr/>
            <p:nvPr/>
          </p:nvGrpSpPr>
          <p:grpSpPr>
            <a:xfrm>
              <a:off x="6248400" y="3125090"/>
              <a:ext cx="2154413" cy="1292648"/>
              <a:chOff x="5954221" y="1792075"/>
              <a:chExt cx="2154413" cy="1292648"/>
            </a:xfrm>
          </p:grpSpPr>
          <p:sp>
            <p:nvSpPr>
              <p:cNvPr id="39" name="Rectangle 38"/>
              <p:cNvSpPr/>
              <p:nvPr/>
            </p:nvSpPr>
            <p:spPr>
              <a:xfrm>
                <a:off x="5954221" y="1792075"/>
                <a:ext cx="2154413" cy="1292648"/>
              </a:xfrm>
              <a:prstGeom prst="rect">
                <a:avLst/>
              </a:pr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40" name="Rectangle 39"/>
              <p:cNvSpPr/>
              <p:nvPr/>
            </p:nvSpPr>
            <p:spPr>
              <a:xfrm>
                <a:off x="5954221" y="1792075"/>
                <a:ext cx="2154413" cy="12926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0" kern="1200" dirty="0" smtClean="0"/>
                  <a:t>Bill is introduced to the other house</a:t>
                </a:r>
                <a:endParaRPr lang="en-US" sz="2000" b="0" kern="1200" dirty="0"/>
              </a:p>
            </p:txBody>
          </p:sp>
        </p:grpSp>
      </p:grpSp>
      <p:grpSp>
        <p:nvGrpSpPr>
          <p:cNvPr id="50" name="Group 49"/>
          <p:cNvGrpSpPr/>
          <p:nvPr/>
        </p:nvGrpSpPr>
        <p:grpSpPr>
          <a:xfrm>
            <a:off x="817387" y="4495800"/>
            <a:ext cx="6397877" cy="1789963"/>
            <a:chOff x="1362655" y="2534019"/>
            <a:chExt cx="6397877" cy="1789963"/>
          </a:xfrm>
        </p:grpSpPr>
        <p:grpSp>
          <p:nvGrpSpPr>
            <p:cNvPr id="44" name="Group 43"/>
            <p:cNvGrpSpPr/>
            <p:nvPr/>
          </p:nvGrpSpPr>
          <p:grpSpPr>
            <a:xfrm>
              <a:off x="2460675" y="2534019"/>
              <a:ext cx="5299857" cy="464915"/>
              <a:chOff x="1731571" y="3082924"/>
              <a:chExt cx="5299857" cy="464915"/>
            </a:xfrm>
          </p:grpSpPr>
          <p:sp>
            <p:nvSpPr>
              <p:cNvPr id="48" name="Straight Connector 3"/>
              <p:cNvSpPr/>
              <p:nvPr/>
            </p:nvSpPr>
            <p:spPr>
              <a:xfrm>
                <a:off x="1731571" y="3082924"/>
                <a:ext cx="5299857" cy="464915"/>
              </a:xfrm>
              <a:custGeom>
                <a:avLst/>
                <a:gdLst/>
                <a:ahLst/>
                <a:cxnLst/>
                <a:rect l="0" t="0" r="0" b="0"/>
                <a:pathLst>
                  <a:path>
                    <a:moveTo>
                      <a:pt x="5299857" y="0"/>
                    </a:moveTo>
                    <a:lnTo>
                      <a:pt x="5299857" y="249557"/>
                    </a:lnTo>
                    <a:lnTo>
                      <a:pt x="0" y="249557"/>
                    </a:lnTo>
                    <a:lnTo>
                      <a:pt x="0" y="464915"/>
                    </a:lnTo>
                  </a:path>
                </a:pathLst>
              </a:custGeom>
              <a:noFill/>
              <a:ln>
                <a:tailEnd type="arrow"/>
              </a:ln>
            </p:spPr>
            <p:style>
              <a:lnRef idx="1">
                <a:schemeClr val="accent2">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49" name="Straight Connector 4"/>
              <p:cNvSpPr/>
              <p:nvPr/>
            </p:nvSpPr>
            <p:spPr>
              <a:xfrm>
                <a:off x="4248425" y="3312901"/>
                <a:ext cx="266148" cy="49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b="0" kern="1200"/>
              </a:p>
            </p:txBody>
          </p:sp>
        </p:grpSp>
        <p:grpSp>
          <p:nvGrpSpPr>
            <p:cNvPr id="45" name="Group 44"/>
            <p:cNvGrpSpPr/>
            <p:nvPr/>
          </p:nvGrpSpPr>
          <p:grpSpPr>
            <a:xfrm>
              <a:off x="1362655" y="3031334"/>
              <a:ext cx="2175226" cy="1292648"/>
              <a:chOff x="633551" y="3580239"/>
              <a:chExt cx="2175226" cy="1292648"/>
            </a:xfrm>
          </p:grpSpPr>
          <p:sp>
            <p:nvSpPr>
              <p:cNvPr id="46" name="Rectangle 45"/>
              <p:cNvSpPr/>
              <p:nvPr/>
            </p:nvSpPr>
            <p:spPr>
              <a:xfrm>
                <a:off x="633551" y="3580239"/>
                <a:ext cx="2154413" cy="1292648"/>
              </a:xfrm>
              <a:prstGeom prst="rect">
                <a:avLst/>
              </a:prstGeom>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47" name="Rectangle 46"/>
              <p:cNvSpPr/>
              <p:nvPr/>
            </p:nvSpPr>
            <p:spPr>
              <a:xfrm>
                <a:off x="654364" y="3580239"/>
                <a:ext cx="2154413" cy="12926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0" kern="1200" dirty="0" smtClean="0"/>
                  <a:t>Bill is reviewed by committee(s) in 2nd house</a:t>
                </a:r>
                <a:endParaRPr lang="en-US" sz="2000" b="0" kern="1200" dirty="0"/>
              </a:p>
            </p:txBody>
          </p:sp>
        </p:grpSp>
      </p:grpSp>
      <p:grpSp>
        <p:nvGrpSpPr>
          <p:cNvPr id="57" name="Group 56"/>
          <p:cNvGrpSpPr/>
          <p:nvPr/>
        </p:nvGrpSpPr>
        <p:grpSpPr>
          <a:xfrm>
            <a:off x="3007109" y="4993115"/>
            <a:ext cx="2651728" cy="1292648"/>
            <a:chOff x="3246136" y="2782676"/>
            <a:chExt cx="2651728" cy="1292648"/>
          </a:xfrm>
        </p:grpSpPr>
        <p:grpSp>
          <p:nvGrpSpPr>
            <p:cNvPr id="51" name="Group 50"/>
            <p:cNvGrpSpPr/>
            <p:nvPr/>
          </p:nvGrpSpPr>
          <p:grpSpPr>
            <a:xfrm>
              <a:off x="3246136" y="3383280"/>
              <a:ext cx="464915" cy="91440"/>
              <a:chOff x="2806978" y="4180843"/>
              <a:chExt cx="464915" cy="91440"/>
            </a:xfrm>
          </p:grpSpPr>
          <p:sp>
            <p:nvSpPr>
              <p:cNvPr id="55" name="Straight Connector 3"/>
              <p:cNvSpPr/>
              <p:nvPr/>
            </p:nvSpPr>
            <p:spPr>
              <a:xfrm>
                <a:off x="2806978" y="4180843"/>
                <a:ext cx="464915" cy="91440"/>
              </a:xfrm>
              <a:custGeom>
                <a:avLst/>
                <a:gdLst/>
                <a:ahLst/>
                <a:cxnLst/>
                <a:rect l="0" t="0" r="0" b="0"/>
                <a:pathLst>
                  <a:path>
                    <a:moveTo>
                      <a:pt x="0" y="45720"/>
                    </a:moveTo>
                    <a:lnTo>
                      <a:pt x="464915" y="45720"/>
                    </a:lnTo>
                  </a:path>
                </a:pathLst>
              </a:custGeom>
              <a:noFill/>
              <a:ln>
                <a:tailEnd type="arrow"/>
              </a:ln>
            </p:spPr>
            <p:style>
              <a:lnRef idx="1">
                <a:schemeClr val="accent3">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56" name="Straight Connector 4"/>
              <p:cNvSpPr/>
              <p:nvPr/>
            </p:nvSpPr>
            <p:spPr>
              <a:xfrm>
                <a:off x="3027047" y="4224083"/>
                <a:ext cx="24775" cy="49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b="0" kern="1200"/>
              </a:p>
            </p:txBody>
          </p:sp>
        </p:grpSp>
        <p:grpSp>
          <p:nvGrpSpPr>
            <p:cNvPr id="52" name="Group 51"/>
            <p:cNvGrpSpPr/>
            <p:nvPr/>
          </p:nvGrpSpPr>
          <p:grpSpPr>
            <a:xfrm>
              <a:off x="3743451" y="2782676"/>
              <a:ext cx="2154413" cy="1292648"/>
              <a:chOff x="3304293" y="3580239"/>
              <a:chExt cx="2154413" cy="1292648"/>
            </a:xfrm>
          </p:grpSpPr>
          <p:sp>
            <p:nvSpPr>
              <p:cNvPr id="53" name="Rectangle 52"/>
              <p:cNvSpPr/>
              <p:nvPr/>
            </p:nvSpPr>
            <p:spPr>
              <a:xfrm>
                <a:off x="3304293" y="3580239"/>
                <a:ext cx="2154413" cy="1292648"/>
              </a:xfrm>
              <a:prstGeom prst="rect">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54" name="Rectangle 53"/>
              <p:cNvSpPr/>
              <p:nvPr/>
            </p:nvSpPr>
            <p:spPr>
              <a:xfrm>
                <a:off x="3304293" y="3580239"/>
                <a:ext cx="2154413" cy="12926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0" kern="1200" dirty="0" smtClean="0"/>
                  <a:t>Bill is debated </a:t>
                </a:r>
                <a:br>
                  <a:rPr lang="en-US" sz="2000" b="0" kern="1200" dirty="0" smtClean="0"/>
                </a:br>
                <a:r>
                  <a:rPr lang="en-US" sz="2000" b="0" kern="1200" dirty="0" smtClean="0"/>
                  <a:t>&amp; voted on by other house</a:t>
                </a:r>
                <a:endParaRPr lang="en-US" sz="2000" b="0" kern="1200" dirty="0"/>
              </a:p>
            </p:txBody>
          </p:sp>
        </p:grpSp>
      </p:grpSp>
      <p:grpSp>
        <p:nvGrpSpPr>
          <p:cNvPr id="69" name="Group 68"/>
          <p:cNvGrpSpPr/>
          <p:nvPr/>
        </p:nvGrpSpPr>
        <p:grpSpPr>
          <a:xfrm>
            <a:off x="5707285" y="4993115"/>
            <a:ext cx="2695528" cy="1292648"/>
            <a:chOff x="5707285" y="4953000"/>
            <a:chExt cx="2695528" cy="1292648"/>
          </a:xfrm>
        </p:grpSpPr>
        <p:grpSp>
          <p:nvGrpSpPr>
            <p:cNvPr id="58" name="Group 57"/>
            <p:cNvGrpSpPr/>
            <p:nvPr/>
          </p:nvGrpSpPr>
          <p:grpSpPr>
            <a:xfrm>
              <a:off x="5707285" y="5553604"/>
              <a:ext cx="464915" cy="91440"/>
              <a:chOff x="5456906" y="4180843"/>
              <a:chExt cx="464915" cy="91440"/>
            </a:xfrm>
          </p:grpSpPr>
          <p:sp>
            <p:nvSpPr>
              <p:cNvPr id="62" name="Straight Connector 3"/>
              <p:cNvSpPr/>
              <p:nvPr/>
            </p:nvSpPr>
            <p:spPr>
              <a:xfrm>
                <a:off x="5456906" y="4180843"/>
                <a:ext cx="464915" cy="91440"/>
              </a:xfrm>
              <a:custGeom>
                <a:avLst/>
                <a:gdLst/>
                <a:ahLst/>
                <a:cxnLst/>
                <a:rect l="0" t="0" r="0" b="0"/>
                <a:pathLst>
                  <a:path>
                    <a:moveTo>
                      <a:pt x="0" y="45720"/>
                    </a:moveTo>
                    <a:lnTo>
                      <a:pt x="464915" y="45720"/>
                    </a:lnTo>
                  </a:path>
                </a:pathLst>
              </a:custGeom>
              <a:noFill/>
              <a:ln>
                <a:tailEnd type="arrow"/>
              </a:ln>
            </p:spPr>
            <p:style>
              <a:lnRef idx="1">
                <a:schemeClr val="accent4">
                  <a:hueOff val="0"/>
                  <a:satOff val="0"/>
                  <a:lumOff val="0"/>
                  <a:alphaOff val="0"/>
                </a:schemeClr>
              </a:lnRef>
              <a:fillRef idx="0">
                <a:scrgbClr r="0" g="0" b="0"/>
              </a:fillRef>
              <a:effectRef idx="0">
                <a:schemeClr val="accent4">
                  <a:hueOff val="0"/>
                  <a:satOff val="0"/>
                  <a:lumOff val="0"/>
                  <a:alphaOff val="0"/>
                </a:schemeClr>
              </a:effectRef>
              <a:fontRef idx="minor">
                <a:schemeClr val="tx1">
                  <a:hueOff val="0"/>
                  <a:satOff val="0"/>
                  <a:lumOff val="0"/>
                  <a:alphaOff val="0"/>
                </a:schemeClr>
              </a:fontRef>
            </p:style>
          </p:sp>
          <p:sp>
            <p:nvSpPr>
              <p:cNvPr id="63" name="Straight Connector 4"/>
              <p:cNvSpPr/>
              <p:nvPr/>
            </p:nvSpPr>
            <p:spPr>
              <a:xfrm>
                <a:off x="5676976" y="4224083"/>
                <a:ext cx="24775" cy="49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b="0" kern="1200"/>
              </a:p>
            </p:txBody>
          </p:sp>
        </p:grpSp>
        <p:grpSp>
          <p:nvGrpSpPr>
            <p:cNvPr id="59" name="Group 58"/>
            <p:cNvGrpSpPr/>
            <p:nvPr/>
          </p:nvGrpSpPr>
          <p:grpSpPr>
            <a:xfrm>
              <a:off x="6248400" y="4953000"/>
              <a:ext cx="2154413" cy="1292648"/>
              <a:chOff x="5954221" y="3580239"/>
              <a:chExt cx="2154413" cy="1292648"/>
            </a:xfrm>
          </p:grpSpPr>
          <p:sp>
            <p:nvSpPr>
              <p:cNvPr id="60" name="Rectangle 59"/>
              <p:cNvSpPr/>
              <p:nvPr/>
            </p:nvSpPr>
            <p:spPr>
              <a:xfrm>
                <a:off x="5954221" y="3580239"/>
                <a:ext cx="2154413" cy="1292648"/>
              </a:xfrm>
              <a:prstGeom prst="rect">
                <a:avLst/>
              </a:prstGeom>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sp>
          <p:sp>
            <p:nvSpPr>
              <p:cNvPr id="61" name="Rectangle 60"/>
              <p:cNvSpPr/>
              <p:nvPr/>
            </p:nvSpPr>
            <p:spPr>
              <a:xfrm>
                <a:off x="5954221" y="3580239"/>
                <a:ext cx="2154413" cy="12926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0" kern="1200" dirty="0" smtClean="0"/>
                  <a:t>If passed, bill is sent to the Governor</a:t>
                </a:r>
                <a:endParaRPr lang="en-US" sz="2000" b="0" kern="1200" dirty="0"/>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fade">
                                      <p:cBhvr>
                                        <p:cTn id="12" dur="500"/>
                                        <p:tgtEl>
                                          <p:spTgt spid="6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6"/>
                                        </p:tgtEl>
                                        <p:attrNameLst>
                                          <p:attrName>style.visibility</p:attrName>
                                        </p:attrNameLst>
                                      </p:cBhvr>
                                      <p:to>
                                        <p:strVal val="visible"/>
                                      </p:to>
                                    </p:set>
                                    <p:animEffect transition="in" filter="fade">
                                      <p:cBhvr>
                                        <p:cTn id="17" dur="500"/>
                                        <p:tgtEl>
                                          <p:spTgt spid="6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8"/>
                                        </p:tgtEl>
                                        <p:attrNameLst>
                                          <p:attrName>style.visibility</p:attrName>
                                        </p:attrNameLst>
                                      </p:cBhvr>
                                      <p:to>
                                        <p:strVal val="visible"/>
                                      </p:to>
                                    </p:set>
                                    <p:animEffect transition="in" filter="fade">
                                      <p:cBhvr>
                                        <p:cTn id="32" dur="500"/>
                                        <p:tgtEl>
                                          <p:spTgt spid="6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500"/>
                                        <p:tgtEl>
                                          <p:spTgt spid="5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7"/>
                                        </p:tgtEl>
                                        <p:attrNameLst>
                                          <p:attrName>style.visibility</p:attrName>
                                        </p:attrNameLst>
                                      </p:cBhvr>
                                      <p:to>
                                        <p:strVal val="visible"/>
                                      </p:to>
                                    </p:set>
                                    <p:animEffect transition="in" filter="fade">
                                      <p:cBhvr>
                                        <p:cTn id="42" dur="500"/>
                                        <p:tgtEl>
                                          <p:spTgt spid="5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9"/>
                                        </p:tgtEl>
                                        <p:attrNameLst>
                                          <p:attrName>style.visibility</p:attrName>
                                        </p:attrNameLst>
                                      </p:cBhvr>
                                      <p:to>
                                        <p:strVal val="visible"/>
                                      </p:to>
                                    </p:set>
                                    <p:animEffect transition="in" filter="fade">
                                      <p:cBhvr>
                                        <p:cTn id="4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http://www.stencilease.com/gif/CC078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558"/>
          <a:stretch/>
        </p:blipFill>
        <p:spPr bwMode="auto">
          <a:xfrm rot="2858344">
            <a:off x="4893579" y="2665311"/>
            <a:ext cx="205523" cy="54864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Autofit/>
          </a:bodyPr>
          <a:lstStyle/>
          <a:p>
            <a:r>
              <a:rPr lang="en-US" sz="3200" dirty="0"/>
              <a:t>Once the bill is reviewed by the Governor….</a:t>
            </a:r>
          </a:p>
        </p:txBody>
      </p:sp>
      <p:grpSp>
        <p:nvGrpSpPr>
          <p:cNvPr id="4" name="Group 3"/>
          <p:cNvGrpSpPr/>
          <p:nvPr/>
        </p:nvGrpSpPr>
        <p:grpSpPr>
          <a:xfrm>
            <a:off x="1143000" y="1676400"/>
            <a:ext cx="2856892" cy="1714135"/>
            <a:chOff x="823848" y="486"/>
            <a:chExt cx="2856892" cy="1714135"/>
          </a:xfrm>
        </p:grpSpPr>
        <p:sp>
          <p:nvSpPr>
            <p:cNvPr id="5" name="Rounded Rectangle 4"/>
            <p:cNvSpPr/>
            <p:nvPr/>
          </p:nvSpPr>
          <p:spPr>
            <a:xfrm>
              <a:off x="823848" y="486"/>
              <a:ext cx="2856892" cy="1714135"/>
            </a:xfrm>
            <a:prstGeom prst="roundRect">
              <a:avLst>
                <a:gd name="adj" fmla="val 10000"/>
              </a:avLst>
            </a:prstGeom>
            <a:ln>
              <a:prstDash val="solid"/>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Rounded Rectangle 4"/>
            <p:cNvSpPr/>
            <p:nvPr/>
          </p:nvSpPr>
          <p:spPr>
            <a:xfrm>
              <a:off x="874053" y="50691"/>
              <a:ext cx="2756482" cy="1613725"/>
            </a:xfrm>
            <a:prstGeom prst="rect">
              <a:avLst/>
            </a:prstGeom>
            <a:ln>
              <a:prstDash val="solid"/>
            </a:ln>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smtClean="0"/>
                <a:t>The bill is </a:t>
              </a:r>
              <a:br>
                <a:rPr lang="en-US" sz="2700" kern="1200" dirty="0" smtClean="0"/>
              </a:br>
              <a:r>
                <a:rPr lang="en-US" sz="2700" kern="1200" dirty="0" smtClean="0"/>
                <a:t>signed into law</a:t>
              </a:r>
              <a:endParaRPr lang="en-US" sz="2700" kern="1200" dirty="0"/>
            </a:p>
          </p:txBody>
        </p:sp>
      </p:grpSp>
      <p:grpSp>
        <p:nvGrpSpPr>
          <p:cNvPr id="7" name="Group 6"/>
          <p:cNvGrpSpPr/>
          <p:nvPr/>
        </p:nvGrpSpPr>
        <p:grpSpPr>
          <a:xfrm>
            <a:off x="1143000" y="4305665"/>
            <a:ext cx="2856892" cy="1714135"/>
            <a:chOff x="685803" y="2666995"/>
            <a:chExt cx="2856892" cy="1714135"/>
          </a:xfrm>
        </p:grpSpPr>
        <p:sp>
          <p:nvSpPr>
            <p:cNvPr id="8" name="Rounded Rectangle 7"/>
            <p:cNvSpPr/>
            <p:nvPr/>
          </p:nvSpPr>
          <p:spPr>
            <a:xfrm>
              <a:off x="685803" y="2666995"/>
              <a:ext cx="2856892" cy="1714135"/>
            </a:xfrm>
            <a:prstGeom prst="roundRect">
              <a:avLst>
                <a:gd name="adj" fmla="val 10000"/>
              </a:avLst>
            </a:prstGeom>
            <a:solidFill>
              <a:schemeClr val="accent2"/>
            </a:solidFill>
            <a:ln>
              <a:prstDash val="solid"/>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Rounded Rectangle 4"/>
            <p:cNvSpPr/>
            <p:nvPr/>
          </p:nvSpPr>
          <p:spPr>
            <a:xfrm>
              <a:off x="736008" y="2717200"/>
              <a:ext cx="2756482" cy="1613725"/>
            </a:xfrm>
            <a:prstGeom prst="rect">
              <a:avLst/>
            </a:prstGeom>
            <a:ln>
              <a:prstDash val="solid"/>
            </a:ln>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smtClean="0"/>
                <a:t>Bill is vetoed and dies</a:t>
              </a:r>
              <a:endParaRPr lang="en-US" sz="2700" kern="1200" dirty="0"/>
            </a:p>
          </p:txBody>
        </p:sp>
      </p:grpSp>
      <p:grpSp>
        <p:nvGrpSpPr>
          <p:cNvPr id="13" name="Group 12"/>
          <p:cNvGrpSpPr/>
          <p:nvPr/>
        </p:nvGrpSpPr>
        <p:grpSpPr>
          <a:xfrm>
            <a:off x="5372708" y="4305665"/>
            <a:ext cx="2856892" cy="1714135"/>
            <a:chOff x="5105387" y="2667006"/>
            <a:chExt cx="2856892" cy="1714135"/>
          </a:xfrm>
          <a:solidFill>
            <a:schemeClr val="accent4"/>
          </a:solidFill>
        </p:grpSpPr>
        <p:sp>
          <p:nvSpPr>
            <p:cNvPr id="14" name="Rounded Rectangle 13"/>
            <p:cNvSpPr/>
            <p:nvPr/>
          </p:nvSpPr>
          <p:spPr>
            <a:xfrm>
              <a:off x="5105387" y="2667006"/>
              <a:ext cx="2856892" cy="1714135"/>
            </a:xfrm>
            <a:prstGeom prst="roundRect">
              <a:avLst>
                <a:gd name="adj" fmla="val 10000"/>
              </a:avLst>
            </a:prstGeom>
            <a:grpFill/>
            <a:ln>
              <a:prstDash val="solid"/>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Rounded Rectangle 4"/>
            <p:cNvSpPr/>
            <p:nvPr/>
          </p:nvSpPr>
          <p:spPr>
            <a:xfrm>
              <a:off x="5155592" y="2717211"/>
              <a:ext cx="2756482" cy="1613725"/>
            </a:xfrm>
            <a:prstGeom prst="rect">
              <a:avLst/>
            </a:prstGeom>
            <a:grpFill/>
            <a:ln>
              <a:prstDash val="solid"/>
            </a:ln>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smtClean="0"/>
                <a:t>Bill becomes </a:t>
              </a:r>
              <a:br>
                <a:rPr lang="en-US" sz="2700" kern="1200" dirty="0" smtClean="0"/>
              </a:br>
              <a:r>
                <a:rPr lang="en-US" sz="2700" kern="1200" dirty="0" smtClean="0"/>
                <a:t>a law</a:t>
              </a:r>
              <a:endParaRPr lang="en-US" sz="2700" kern="1200" dirty="0"/>
            </a:p>
          </p:txBody>
        </p:sp>
      </p:grpSp>
      <p:grpSp>
        <p:nvGrpSpPr>
          <p:cNvPr id="16" name="Group 15"/>
          <p:cNvGrpSpPr/>
          <p:nvPr/>
        </p:nvGrpSpPr>
        <p:grpSpPr>
          <a:xfrm>
            <a:off x="5372708" y="1676400"/>
            <a:ext cx="2856892" cy="1714135"/>
            <a:chOff x="5181608" y="228597"/>
            <a:chExt cx="2856892" cy="1714135"/>
          </a:xfrm>
          <a:solidFill>
            <a:schemeClr val="accent3"/>
          </a:solidFill>
        </p:grpSpPr>
        <p:sp>
          <p:nvSpPr>
            <p:cNvPr id="17" name="Rounded Rectangle 16"/>
            <p:cNvSpPr/>
            <p:nvPr/>
          </p:nvSpPr>
          <p:spPr>
            <a:xfrm>
              <a:off x="5181608" y="228597"/>
              <a:ext cx="2856892" cy="1714135"/>
            </a:xfrm>
            <a:prstGeom prst="roundRect">
              <a:avLst>
                <a:gd name="adj" fmla="val 10000"/>
              </a:avLst>
            </a:prstGeom>
            <a:grpFill/>
            <a:ln>
              <a:noFill/>
              <a:prstDash val="solid"/>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Rounded Rectangle 4"/>
            <p:cNvSpPr/>
            <p:nvPr/>
          </p:nvSpPr>
          <p:spPr>
            <a:xfrm>
              <a:off x="5231813" y="278802"/>
              <a:ext cx="2756482" cy="1613725"/>
            </a:xfrm>
            <a:prstGeom prst="rect">
              <a:avLst/>
            </a:prstGeom>
            <a:grpFill/>
            <a:ln>
              <a:noFill/>
              <a:prstDash val="solid"/>
            </a:ln>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smtClean="0"/>
                <a:t>2/3 majority in both houses can override veto</a:t>
              </a:r>
              <a:endParaRPr lang="en-US" sz="2700" kern="1200" dirty="0"/>
            </a:p>
          </p:txBody>
        </p:sp>
      </p:grpSp>
      <p:pic>
        <p:nvPicPr>
          <p:cNvPr id="20" name="Picture 2" descr="http://www.stencilease.com/gif/CC078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558"/>
          <a:stretch/>
        </p:blipFill>
        <p:spPr bwMode="auto">
          <a:xfrm rot="2858344">
            <a:off x="4285388" y="3263050"/>
            <a:ext cx="205523" cy="54864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www.stencilease.com/gif/CC078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558"/>
          <a:stretch/>
        </p:blipFill>
        <p:spPr bwMode="auto">
          <a:xfrm rot="2858344">
            <a:off x="4894989" y="3251267"/>
            <a:ext cx="205523" cy="5486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www.stencilease.com/gif/CC0782.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l="66558"/>
          <a:stretch/>
        </p:blipFill>
        <p:spPr bwMode="auto">
          <a:xfrm rot="2858344">
            <a:off x="4170786" y="3872650"/>
            <a:ext cx="205523" cy="548640"/>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p:cNvGrpSpPr/>
          <p:nvPr/>
        </p:nvGrpSpPr>
        <p:grpSpPr>
          <a:xfrm>
            <a:off x="2217191" y="3599680"/>
            <a:ext cx="708509" cy="505433"/>
            <a:chOff x="1829756" y="1923806"/>
            <a:chExt cx="708509" cy="505433"/>
          </a:xfrm>
          <a:solidFill>
            <a:schemeClr val="bg1">
              <a:lumMod val="65000"/>
            </a:schemeClr>
          </a:solidFill>
        </p:grpSpPr>
        <p:sp>
          <p:nvSpPr>
            <p:cNvPr id="31" name="Right Arrow 30"/>
            <p:cNvSpPr/>
            <p:nvPr/>
          </p:nvSpPr>
          <p:spPr>
            <a:xfrm rot="5400000">
              <a:off x="1931294" y="1822268"/>
              <a:ext cx="505433" cy="708509"/>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32" name="Right Arrow 4"/>
            <p:cNvSpPr/>
            <p:nvPr/>
          </p:nvSpPr>
          <p:spPr>
            <a:xfrm>
              <a:off x="1971458" y="1923806"/>
              <a:ext cx="425105" cy="35380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r>
                <a:rPr lang="en-US" sz="2100" kern="1200" dirty="0" smtClean="0"/>
                <a:t>or</a:t>
              </a:r>
              <a:endParaRPr lang="en-US" sz="2100" kern="1200" dirty="0"/>
            </a:p>
          </p:txBody>
        </p:sp>
      </p:grpSp>
      <p:grpSp>
        <p:nvGrpSpPr>
          <p:cNvPr id="33" name="Group 32"/>
          <p:cNvGrpSpPr/>
          <p:nvPr/>
        </p:nvGrpSpPr>
        <p:grpSpPr>
          <a:xfrm>
            <a:off x="6446899" y="3545422"/>
            <a:ext cx="708509" cy="505433"/>
            <a:chOff x="1829756" y="1923806"/>
            <a:chExt cx="708509" cy="505433"/>
          </a:xfrm>
          <a:solidFill>
            <a:schemeClr val="bg1">
              <a:lumMod val="65000"/>
            </a:schemeClr>
          </a:solidFill>
        </p:grpSpPr>
        <p:sp>
          <p:nvSpPr>
            <p:cNvPr id="34" name="Right Arrow 33"/>
            <p:cNvSpPr/>
            <p:nvPr/>
          </p:nvSpPr>
          <p:spPr>
            <a:xfrm rot="5400000">
              <a:off x="1931294" y="1822268"/>
              <a:ext cx="505433" cy="708509"/>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35" name="Right Arrow 4"/>
            <p:cNvSpPr/>
            <p:nvPr/>
          </p:nvSpPr>
          <p:spPr>
            <a:xfrm>
              <a:off x="1971458" y="1923806"/>
              <a:ext cx="425105" cy="35380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dirty="0"/>
            </a:p>
          </p:txBody>
        </p:sp>
      </p:grpSp>
    </p:spTree>
    <p:extLst>
      <p:ext uri="{BB962C8B-B14F-4D97-AF65-F5344CB8AC3E}">
        <p14:creationId xmlns:p14="http://schemas.microsoft.com/office/powerpoint/2010/main" val="3175234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1000"/>
                                        <p:tgtEl>
                                          <p:spTgt spid="30"/>
                                        </p:tgtEl>
                                      </p:cBhvr>
                                    </p:animEffect>
                                    <p:anim calcmode="lin" valueType="num">
                                      <p:cBhvr>
                                        <p:cTn id="22" dur="1000" fill="hold"/>
                                        <p:tgtEl>
                                          <p:spTgt spid="30"/>
                                        </p:tgtEl>
                                        <p:attrNameLst>
                                          <p:attrName>ppt_x</p:attrName>
                                        </p:attrNameLst>
                                      </p:cBhvr>
                                      <p:tavLst>
                                        <p:tav tm="0">
                                          <p:val>
                                            <p:strVal val="#ppt_x"/>
                                          </p:val>
                                        </p:tav>
                                        <p:tav tm="100000">
                                          <p:val>
                                            <p:strVal val="#ppt_x"/>
                                          </p:val>
                                        </p:tav>
                                      </p:tavLst>
                                    </p:anim>
                                    <p:anim calcmode="lin" valueType="num">
                                      <p:cBhvr>
                                        <p:cTn id="2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par>
                          <p:cTn id="33" fill="hold">
                            <p:stCondLst>
                              <p:cond delay="1000"/>
                            </p:stCondLst>
                            <p:childTnLst>
                              <p:par>
                                <p:cTn id="34" presetID="10" presetClass="entr" presetSubtype="0"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childTnLst>
                                </p:cTn>
                              </p:par>
                            </p:childTnLst>
                          </p:cTn>
                        </p:par>
                        <p:par>
                          <p:cTn id="37" fill="hold">
                            <p:stCondLst>
                              <p:cond delay="1500"/>
                            </p:stCondLst>
                            <p:childTnLst>
                              <p:par>
                                <p:cTn id="38" presetID="10" presetClass="entr" presetSubtype="0" fill="hold" nodeType="after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nodeType="click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fade">
                                      <p:cBhvr>
                                        <p:cTn id="49" dur="1000"/>
                                        <p:tgtEl>
                                          <p:spTgt spid="33"/>
                                        </p:tgtEl>
                                      </p:cBhvr>
                                    </p:animEffect>
                                    <p:anim calcmode="lin" valueType="num">
                                      <p:cBhvr>
                                        <p:cTn id="50" dur="1000" fill="hold"/>
                                        <p:tgtEl>
                                          <p:spTgt spid="33"/>
                                        </p:tgtEl>
                                        <p:attrNameLst>
                                          <p:attrName>ppt_x</p:attrName>
                                        </p:attrNameLst>
                                      </p:cBhvr>
                                      <p:tavLst>
                                        <p:tav tm="0">
                                          <p:val>
                                            <p:strVal val="#ppt_x"/>
                                          </p:val>
                                        </p:tav>
                                        <p:tav tm="100000">
                                          <p:val>
                                            <p:strVal val="#ppt_x"/>
                                          </p:val>
                                        </p:tav>
                                      </p:tavLst>
                                    </p:anim>
                                    <p:anim calcmode="lin" valueType="num">
                                      <p:cBhvr>
                                        <p:cTn id="51" dur="1000" fill="hold"/>
                                        <p:tgtEl>
                                          <p:spTgt spid="33"/>
                                        </p:tgtEl>
                                        <p:attrNameLst>
                                          <p:attrName>ppt_y</p:attrName>
                                        </p:attrNameLst>
                                      </p:cBhvr>
                                      <p:tavLst>
                                        <p:tav tm="0">
                                          <p:val>
                                            <p:strVal val="#ppt_y-.1"/>
                                          </p:val>
                                        </p:tav>
                                        <p:tav tm="100000">
                                          <p:val>
                                            <p:strVal val="#ppt_y"/>
                                          </p:val>
                                        </p:tav>
                                      </p:tavLst>
                                    </p:anim>
                                  </p:childTnLst>
                                </p:cTn>
                              </p:par>
                            </p:childTnLst>
                          </p:cTn>
                        </p:par>
                        <p:par>
                          <p:cTn id="52" fill="hold">
                            <p:stCondLst>
                              <p:cond delay="1000"/>
                            </p:stCondLst>
                            <p:childTnLst>
                              <p:par>
                                <p:cTn id="53" presetID="31" presetClass="entr" presetSubtype="0" fill="hold" nodeType="after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p:cTn id="55" dur="1000" fill="hold"/>
                                        <p:tgtEl>
                                          <p:spTgt spid="13"/>
                                        </p:tgtEl>
                                        <p:attrNameLst>
                                          <p:attrName>ppt_w</p:attrName>
                                        </p:attrNameLst>
                                      </p:cBhvr>
                                      <p:tavLst>
                                        <p:tav tm="0">
                                          <p:val>
                                            <p:fltVal val="0"/>
                                          </p:val>
                                        </p:tav>
                                        <p:tav tm="100000">
                                          <p:val>
                                            <p:strVal val="#ppt_w"/>
                                          </p:val>
                                        </p:tav>
                                      </p:tavLst>
                                    </p:anim>
                                    <p:anim calcmode="lin" valueType="num">
                                      <p:cBhvr>
                                        <p:cTn id="56" dur="1000" fill="hold"/>
                                        <p:tgtEl>
                                          <p:spTgt spid="13"/>
                                        </p:tgtEl>
                                        <p:attrNameLst>
                                          <p:attrName>ppt_h</p:attrName>
                                        </p:attrNameLst>
                                      </p:cBhvr>
                                      <p:tavLst>
                                        <p:tav tm="0">
                                          <p:val>
                                            <p:fltVal val="0"/>
                                          </p:val>
                                        </p:tav>
                                        <p:tav tm="100000">
                                          <p:val>
                                            <p:strVal val="#ppt_h"/>
                                          </p:val>
                                        </p:tav>
                                      </p:tavLst>
                                    </p:anim>
                                    <p:anim calcmode="lin" valueType="num">
                                      <p:cBhvr>
                                        <p:cTn id="57" dur="1000" fill="hold"/>
                                        <p:tgtEl>
                                          <p:spTgt spid="13"/>
                                        </p:tgtEl>
                                        <p:attrNameLst>
                                          <p:attrName>style.rotation</p:attrName>
                                        </p:attrNameLst>
                                      </p:cBhvr>
                                      <p:tavLst>
                                        <p:tav tm="0">
                                          <p:val>
                                            <p:fltVal val="90"/>
                                          </p:val>
                                        </p:tav>
                                        <p:tav tm="100000">
                                          <p:val>
                                            <p:fltVal val="0"/>
                                          </p:val>
                                        </p:tav>
                                      </p:tavLst>
                                    </p:anim>
                                    <p:animEffect transition="in" filter="fade">
                                      <p:cBhvr>
                                        <p:cTn id="58"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quarter" idx="1"/>
            <p:extLst>
              <p:ext uri="{D42A27DB-BD31-4B8C-83A1-F6EECF244321}">
                <p14:modId xmlns:p14="http://schemas.microsoft.com/office/powerpoint/2010/main" val="3510783199"/>
              </p:ext>
            </p:extLst>
          </p:nvPr>
        </p:nvGraphicFramePr>
        <p:xfrm>
          <a:off x="3326413" y="990600"/>
          <a:ext cx="5284187" cy="518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4" name="Picture 6" descr="http://3.bp.blogspot.com/_Q3V8JvXdglI/TUm-RMdROjI/AAAAAAAAALM/-skivYlBezM/s1600/Email+symbol.jpg"/>
          <p:cNvPicPr>
            <a:picLocks noChangeAspect="1" noChangeArrowheads="1"/>
          </p:cNvPicPr>
          <p:nvPr/>
        </p:nvPicPr>
        <p:blipFill rotWithShape="1">
          <a:blip r:embed="rId8">
            <a:extLst>
              <a:ext uri="{28A0092B-C50C-407E-A947-70E740481C1C}">
                <a14:useLocalDpi xmlns:a14="http://schemas.microsoft.com/office/drawing/2010/main" val="0"/>
              </a:ext>
            </a:extLst>
          </a:blip>
          <a:srcRect l="12621" t="17471" r="14138" b="6942"/>
          <a:stretch/>
        </p:blipFill>
        <p:spPr bwMode="auto">
          <a:xfrm>
            <a:off x="3657600" y="3111597"/>
            <a:ext cx="1296109" cy="10032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2" name="Title 1"/>
          <p:cNvSpPr>
            <a:spLocks noGrp="1"/>
          </p:cNvSpPr>
          <p:nvPr>
            <p:ph type="title"/>
          </p:nvPr>
        </p:nvSpPr>
        <p:spPr>
          <a:xfrm>
            <a:off x="228600" y="914400"/>
            <a:ext cx="2590800" cy="1981200"/>
          </a:xfrm>
        </p:spPr>
        <p:txBody>
          <a:bodyPr/>
          <a:lstStyle/>
          <a:p>
            <a:pPr algn="ctr"/>
            <a:r>
              <a:rPr lang="en-US" sz="3200" dirty="0" smtClean="0">
                <a:effectLst>
                  <a:outerShdw blurRad="38100" dist="38100" dir="2700000" algn="tl">
                    <a:srgbClr val="000000">
                      <a:alpha val="43137"/>
                    </a:srgbClr>
                  </a:outerShdw>
                </a:effectLst>
              </a:rPr>
              <a:t>Getting Your </a:t>
            </a:r>
            <a:r>
              <a:rPr lang="en-US" sz="3200" dirty="0">
                <a:effectLst>
                  <a:outerShdw blurRad="38100" dist="38100" dir="2700000" algn="tl">
                    <a:srgbClr val="000000">
                      <a:alpha val="43137"/>
                    </a:srgbClr>
                  </a:outerShdw>
                </a:effectLst>
              </a:rPr>
              <a:t>Message Across</a:t>
            </a:r>
          </a:p>
        </p:txBody>
      </p:sp>
      <p:pic>
        <p:nvPicPr>
          <p:cNvPr id="1030" name="Picture 6" descr="C:\Users\kabrams\AppData\Local\Microsoft\Windows\Temporary Internet Files\Content.IE5\QRN880NA\MC900123883[1].wmf"/>
          <p:cNvPicPr>
            <a:picLocks noChangeAspect="1" noChangeArrowheads="1"/>
          </p:cNvPicPr>
          <p:nvPr/>
        </p:nvPicPr>
        <p:blipFill>
          <a:blip r:embed="rId9"/>
          <a:srcRect/>
          <a:stretch>
            <a:fillRect/>
          </a:stretch>
        </p:blipFill>
        <p:spPr bwMode="auto">
          <a:xfrm rot="518537" flipH="1">
            <a:off x="6733352" y="854169"/>
            <a:ext cx="1446129" cy="1790544"/>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152400" y="2971800"/>
            <a:ext cx="2743200" cy="34198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6" name="Picture 8" descr="http://images.clipart.com/thb/thb14/PH/images/37470007.thb.jpg?1001622662"/>
          <p:cNvPicPr>
            <a:picLocks noChangeAspect="1" noChangeArrowheads="1"/>
          </p:cNvPicPr>
          <p:nvPr/>
        </p:nvPicPr>
        <p:blipFill rotWithShape="1">
          <a:blip r:embed="rId10">
            <a:extLst>
              <a:ext uri="{28A0092B-C50C-407E-A947-70E740481C1C}">
                <a14:useLocalDpi xmlns:a14="http://schemas.microsoft.com/office/drawing/2010/main" val="0"/>
              </a:ext>
            </a:extLst>
          </a:blip>
          <a:srcRect r="8185"/>
          <a:stretch/>
        </p:blipFill>
        <p:spPr bwMode="auto">
          <a:xfrm>
            <a:off x="152400" y="3116416"/>
            <a:ext cx="2743200" cy="19889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3" name="Text Placeholder 2"/>
          <p:cNvSpPr>
            <a:spLocks noGrp="1"/>
          </p:cNvSpPr>
          <p:nvPr>
            <p:ph type="body" idx="2"/>
          </p:nvPr>
        </p:nvSpPr>
        <p:spPr>
          <a:xfrm>
            <a:off x="198120" y="5181600"/>
            <a:ext cx="2651760" cy="1188720"/>
          </a:xfrm>
          <a:prstGeom prst="rect">
            <a:avLst/>
          </a:prstGeom>
          <a:noFill/>
          <a:ln>
            <a:noFill/>
          </a:ln>
          <a:effectLst/>
        </p:spPr>
        <p:style>
          <a:lnRef idx="2">
            <a:schemeClr val="accent1"/>
          </a:lnRef>
          <a:fillRef idx="1">
            <a:schemeClr val="lt1"/>
          </a:fillRef>
          <a:effectRef idx="0">
            <a:schemeClr val="accent1"/>
          </a:effectRef>
          <a:fontRef idx="minor">
            <a:schemeClr val="dk1"/>
          </a:fontRef>
        </p:style>
        <p:txBody>
          <a:bodyPr anchor="ctr" anchorCtr="0">
            <a:noAutofit/>
          </a:bodyPr>
          <a:lstStyle/>
          <a:p>
            <a:pPr algn="ctr"/>
            <a:r>
              <a:rPr lang="en-US" sz="2300" dirty="0" smtClean="0">
                <a:solidFill>
                  <a:schemeClr val="tx1"/>
                </a:solidFill>
              </a:rPr>
              <a:t>Effective Communication </a:t>
            </a:r>
            <a:r>
              <a:rPr lang="en-US" sz="2300" dirty="0">
                <a:solidFill>
                  <a:schemeClr val="tx1"/>
                </a:solidFill>
              </a:rPr>
              <a:t/>
            </a:r>
            <a:br>
              <a:rPr lang="en-US" sz="2300" dirty="0">
                <a:solidFill>
                  <a:schemeClr val="tx1"/>
                </a:solidFill>
              </a:rPr>
            </a:br>
            <a:r>
              <a:rPr lang="en-US" sz="2300" dirty="0" smtClean="0">
                <a:solidFill>
                  <a:schemeClr val="tx1"/>
                </a:solidFill>
              </a:rPr>
              <a:t>is </a:t>
            </a:r>
            <a:r>
              <a:rPr lang="en-US" sz="2300" dirty="0" smtClean="0">
                <a:solidFill>
                  <a:srgbClr val="C00000"/>
                </a:solidFill>
              </a:rPr>
              <a:t>KEY</a:t>
            </a:r>
            <a:endParaRPr lang="en-US" sz="2300" dirty="0">
              <a:solidFill>
                <a:srgbClr val="C00000"/>
              </a:solidFill>
            </a:endParaRPr>
          </a:p>
        </p:txBody>
      </p:sp>
      <p:pic>
        <p:nvPicPr>
          <p:cNvPr id="1026" name="Picture 2"/>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rot="857526">
            <a:off x="6510769" y="4753437"/>
            <a:ext cx="1636560" cy="132911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3">
                                            <p:txEl>
                                              <p:pRg st="0" end="0"/>
                                            </p:txEl>
                                          </p:spTgt>
                                        </p:tgtEl>
                                      </p:cBhvr>
                                    </p:animEffect>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1030"/>
                                        </p:tgtEl>
                                        <p:attrNameLst>
                                          <p:attrName>style.visibility</p:attrName>
                                        </p:attrNameLst>
                                      </p:cBhvr>
                                      <p:to>
                                        <p:strVal val="visible"/>
                                      </p:to>
                                    </p:set>
                                    <p:animEffect transition="in" filter="fade">
                                      <p:cBhvr>
                                        <p:cTn id="13" dur="1000"/>
                                        <p:tgtEl>
                                          <p:spTgt spid="1030"/>
                                        </p:tgtEl>
                                      </p:cBhvr>
                                    </p:animEffect>
                                    <p:anim calcmode="lin" valueType="num">
                                      <p:cBhvr>
                                        <p:cTn id="14" dur="1000" fill="hold"/>
                                        <p:tgtEl>
                                          <p:spTgt spid="1030"/>
                                        </p:tgtEl>
                                        <p:attrNameLst>
                                          <p:attrName>ppt_x</p:attrName>
                                        </p:attrNameLst>
                                      </p:cBhvr>
                                      <p:tavLst>
                                        <p:tav tm="0">
                                          <p:val>
                                            <p:strVal val="#ppt_x"/>
                                          </p:val>
                                        </p:tav>
                                        <p:tav tm="100000">
                                          <p:val>
                                            <p:strVal val="#ppt_x"/>
                                          </p:val>
                                        </p:tav>
                                      </p:tavLst>
                                    </p:anim>
                                    <p:anim calcmode="lin" valueType="num">
                                      <p:cBhvr>
                                        <p:cTn id="15" dur="1000" fill="hold"/>
                                        <p:tgtEl>
                                          <p:spTgt spid="103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2054"/>
                                        </p:tgtEl>
                                        <p:attrNameLst>
                                          <p:attrName>style.visibility</p:attrName>
                                        </p:attrNameLst>
                                      </p:cBhvr>
                                      <p:to>
                                        <p:strVal val="visible"/>
                                      </p:to>
                                    </p:set>
                                    <p:anim calcmode="lin" valueType="num">
                                      <p:cBhvr>
                                        <p:cTn id="19" dur="500" fill="hold"/>
                                        <p:tgtEl>
                                          <p:spTgt spid="2054"/>
                                        </p:tgtEl>
                                        <p:attrNameLst>
                                          <p:attrName>ppt_w</p:attrName>
                                        </p:attrNameLst>
                                      </p:cBhvr>
                                      <p:tavLst>
                                        <p:tav tm="0">
                                          <p:val>
                                            <p:fltVal val="0"/>
                                          </p:val>
                                        </p:tav>
                                        <p:tav tm="100000">
                                          <p:val>
                                            <p:strVal val="#ppt_w"/>
                                          </p:val>
                                        </p:tav>
                                      </p:tavLst>
                                    </p:anim>
                                    <p:anim calcmode="lin" valueType="num">
                                      <p:cBhvr>
                                        <p:cTn id="20" dur="500" fill="hold"/>
                                        <p:tgtEl>
                                          <p:spTgt spid="2054"/>
                                        </p:tgtEl>
                                        <p:attrNameLst>
                                          <p:attrName>ppt_h</p:attrName>
                                        </p:attrNameLst>
                                      </p:cBhvr>
                                      <p:tavLst>
                                        <p:tav tm="0">
                                          <p:val>
                                            <p:fltVal val="0"/>
                                          </p:val>
                                        </p:tav>
                                        <p:tav tm="100000">
                                          <p:val>
                                            <p:strVal val="#ppt_h"/>
                                          </p:val>
                                        </p:tav>
                                      </p:tavLst>
                                    </p:anim>
                                    <p:animEffect transition="in" filter="fade">
                                      <p:cBhvr>
                                        <p:cTn id="21" dur="500"/>
                                        <p:tgtEl>
                                          <p:spTgt spid="2054"/>
                                        </p:tgtEl>
                                      </p:cBhvr>
                                    </p:animEffect>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fade">
                                      <p:cBhvr>
                                        <p:cTn id="25" dur="1000"/>
                                        <p:tgtEl>
                                          <p:spTgt spid="1026"/>
                                        </p:tgtEl>
                                      </p:cBhvr>
                                    </p:animEffect>
                                    <p:anim calcmode="lin" valueType="num">
                                      <p:cBhvr>
                                        <p:cTn id="26" dur="1000" fill="hold"/>
                                        <p:tgtEl>
                                          <p:spTgt spid="1026"/>
                                        </p:tgtEl>
                                        <p:attrNameLst>
                                          <p:attrName>ppt_x</p:attrName>
                                        </p:attrNameLst>
                                      </p:cBhvr>
                                      <p:tavLst>
                                        <p:tav tm="0">
                                          <p:val>
                                            <p:strVal val="#ppt_x"/>
                                          </p:val>
                                        </p:tav>
                                        <p:tav tm="100000">
                                          <p:val>
                                            <p:strVal val="#ppt_x"/>
                                          </p:val>
                                        </p:tav>
                                      </p:tavLst>
                                    </p:anim>
                                    <p:anim calcmode="lin" valueType="num">
                                      <p:cBhvr>
                                        <p:cTn id="27"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231648"/>
            <a:ext cx="8534400" cy="758952"/>
          </a:xfrm>
        </p:spPr>
        <p:txBody>
          <a:bodyPr>
            <a:noAutofit/>
          </a:bodyPr>
          <a:lstStyle/>
          <a:p>
            <a:r>
              <a:rPr lang="en-US" sz="4400" dirty="0"/>
              <a:t>Letter Writing </a:t>
            </a:r>
          </a:p>
        </p:txBody>
      </p:sp>
      <p:pic>
        <p:nvPicPr>
          <p:cNvPr id="3074" name="Picture 2" descr="http://www.wpclipart.com/education/supplies/paper/notepad_page.png"/>
          <p:cNvPicPr>
            <a:picLocks noChangeAspect="1" noChangeArrowheads="1"/>
          </p:cNvPicPr>
          <p:nvPr/>
        </p:nvPicPr>
        <p:blipFill rotWithShape="1">
          <a:blip r:embed="rId3">
            <a:extLst>
              <a:ext uri="{28A0092B-C50C-407E-A947-70E740481C1C}">
                <a14:useLocalDpi xmlns:a14="http://schemas.microsoft.com/office/drawing/2010/main" val="0"/>
              </a:ext>
            </a:extLst>
          </a:blip>
          <a:srcRect l="18615" t="9762" r="3348" b="35345"/>
          <a:stretch/>
        </p:blipFill>
        <p:spPr bwMode="auto">
          <a:xfrm>
            <a:off x="558140" y="1219200"/>
            <a:ext cx="8204860" cy="52578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1066799" y="1600200"/>
            <a:ext cx="5145961" cy="400110"/>
          </a:xfrm>
          <a:prstGeom prst="rect">
            <a:avLst/>
          </a:prstGeom>
        </p:spPr>
        <p:txBody>
          <a:bodyPr wrap="none">
            <a:spAutoFit/>
          </a:bodyPr>
          <a:lstStyle/>
          <a:p>
            <a:pPr marL="457200" lvl="0" indent="-457200">
              <a:buFont typeface="+mj-lt"/>
              <a:buAutoNum type="arabicPeriod"/>
            </a:pPr>
            <a:r>
              <a:rPr lang="en-US" sz="2000" b="1" dirty="0"/>
              <a:t>Address one subject line per letter</a:t>
            </a:r>
          </a:p>
        </p:txBody>
      </p:sp>
      <p:sp>
        <p:nvSpPr>
          <p:cNvPr id="6" name="Rectangle 5"/>
          <p:cNvSpPr/>
          <p:nvPr/>
        </p:nvSpPr>
        <p:spPr>
          <a:xfrm>
            <a:off x="1066800" y="2818319"/>
            <a:ext cx="7242048" cy="400110"/>
          </a:xfrm>
          <a:prstGeom prst="rect">
            <a:avLst/>
          </a:prstGeom>
        </p:spPr>
        <p:txBody>
          <a:bodyPr wrap="square" anchor="b" anchorCtr="0">
            <a:spAutoFit/>
          </a:bodyPr>
          <a:lstStyle/>
          <a:p>
            <a:pPr marL="457200" lvl="0" indent="-457200">
              <a:buFont typeface="+mj-lt"/>
              <a:buAutoNum type="arabicPeriod" startAt="3"/>
            </a:pPr>
            <a:r>
              <a:rPr lang="en-US" sz="2000" b="1" dirty="0">
                <a:solidFill>
                  <a:schemeClr val="tx1">
                    <a:lumMod val="95000"/>
                    <a:lumOff val="5000"/>
                  </a:schemeClr>
                </a:solidFill>
              </a:rPr>
              <a:t>Identify yourself as an RN and constituent</a:t>
            </a:r>
          </a:p>
        </p:txBody>
      </p:sp>
      <p:sp>
        <p:nvSpPr>
          <p:cNvPr id="7" name="Rectangle 6"/>
          <p:cNvSpPr/>
          <p:nvPr/>
        </p:nvSpPr>
        <p:spPr>
          <a:xfrm>
            <a:off x="1066800" y="3481088"/>
            <a:ext cx="7239000" cy="400110"/>
          </a:xfrm>
          <a:prstGeom prst="rect">
            <a:avLst/>
          </a:prstGeom>
        </p:spPr>
        <p:txBody>
          <a:bodyPr wrap="square">
            <a:spAutoFit/>
          </a:bodyPr>
          <a:lstStyle/>
          <a:p>
            <a:pPr marL="457200" lvl="0" indent="-457200">
              <a:buFont typeface="+mj-lt"/>
              <a:buAutoNum type="arabicPeriod" startAt="4"/>
            </a:pPr>
            <a:r>
              <a:rPr lang="en-US" sz="2000" b="1" dirty="0">
                <a:solidFill>
                  <a:schemeClr val="tx1">
                    <a:lumMod val="95000"/>
                    <a:lumOff val="5000"/>
                  </a:schemeClr>
                </a:solidFill>
              </a:rPr>
              <a:t>Identify bill </a:t>
            </a:r>
            <a:r>
              <a:rPr lang="en-US" sz="2000" b="1" dirty="0" smtClean="0">
                <a:solidFill>
                  <a:schemeClr val="tx1">
                    <a:lumMod val="95000"/>
                    <a:lumOff val="5000"/>
                  </a:schemeClr>
                </a:solidFill>
              </a:rPr>
              <a:t># </a:t>
            </a:r>
            <a:r>
              <a:rPr lang="en-US" sz="2000" b="1" dirty="0">
                <a:solidFill>
                  <a:schemeClr val="tx1">
                    <a:lumMod val="95000"/>
                    <a:lumOff val="5000"/>
                  </a:schemeClr>
                </a:solidFill>
              </a:rPr>
              <a:t>and list reasons you support/oppose</a:t>
            </a:r>
          </a:p>
        </p:txBody>
      </p:sp>
      <p:sp>
        <p:nvSpPr>
          <p:cNvPr id="8" name="Rectangle 7"/>
          <p:cNvSpPr/>
          <p:nvPr/>
        </p:nvSpPr>
        <p:spPr>
          <a:xfrm>
            <a:off x="1066800" y="4126468"/>
            <a:ext cx="7242048" cy="400110"/>
          </a:xfrm>
          <a:prstGeom prst="rect">
            <a:avLst/>
          </a:prstGeom>
        </p:spPr>
        <p:txBody>
          <a:bodyPr wrap="square">
            <a:spAutoFit/>
          </a:bodyPr>
          <a:lstStyle/>
          <a:p>
            <a:pPr marL="457200" lvl="0" indent="-457200">
              <a:buFont typeface="+mj-lt"/>
              <a:buAutoNum type="arabicPeriod" startAt="5"/>
            </a:pPr>
            <a:r>
              <a:rPr lang="en-US" sz="2000" b="1" dirty="0">
                <a:solidFill>
                  <a:schemeClr val="tx1">
                    <a:lumMod val="95000"/>
                    <a:lumOff val="5000"/>
                  </a:schemeClr>
                </a:solidFill>
              </a:rPr>
              <a:t>Provide examples of the impact of legislation</a:t>
            </a:r>
          </a:p>
        </p:txBody>
      </p:sp>
      <p:sp>
        <p:nvSpPr>
          <p:cNvPr id="10" name="Rectangle 9"/>
          <p:cNvSpPr/>
          <p:nvPr/>
        </p:nvSpPr>
        <p:spPr>
          <a:xfrm>
            <a:off x="1066800" y="2229431"/>
            <a:ext cx="7242048" cy="400110"/>
          </a:xfrm>
          <a:prstGeom prst="rect">
            <a:avLst/>
          </a:prstGeom>
        </p:spPr>
        <p:txBody>
          <a:bodyPr wrap="none">
            <a:spAutoFit/>
          </a:bodyPr>
          <a:lstStyle/>
          <a:p>
            <a:pPr marL="457200" indent="-457200">
              <a:buFont typeface="+mj-lt"/>
              <a:buAutoNum type="arabicPeriod" startAt="2"/>
            </a:pPr>
            <a:r>
              <a:rPr lang="en-US" sz="2000" b="1" dirty="0">
                <a:solidFill>
                  <a:schemeClr val="tx1">
                    <a:lumMod val="95000"/>
                    <a:lumOff val="5000"/>
                  </a:schemeClr>
                </a:solidFill>
              </a:rPr>
              <a:t>State your request clearly</a:t>
            </a:r>
          </a:p>
        </p:txBody>
      </p:sp>
      <p:sp>
        <p:nvSpPr>
          <p:cNvPr id="11" name="Rectangle 10"/>
          <p:cNvSpPr/>
          <p:nvPr/>
        </p:nvSpPr>
        <p:spPr>
          <a:xfrm>
            <a:off x="1066800" y="4736068"/>
            <a:ext cx="7242048" cy="400110"/>
          </a:xfrm>
          <a:prstGeom prst="rect">
            <a:avLst/>
          </a:prstGeom>
        </p:spPr>
        <p:txBody>
          <a:bodyPr wrap="square">
            <a:spAutoFit/>
          </a:bodyPr>
          <a:lstStyle/>
          <a:p>
            <a:pPr marL="457200" lvl="0" indent="-457200">
              <a:buFont typeface="+mj-lt"/>
              <a:buAutoNum type="arabicPeriod" startAt="6"/>
            </a:pPr>
            <a:r>
              <a:rPr lang="en-US" sz="2000" b="1" dirty="0">
                <a:solidFill>
                  <a:schemeClr val="tx1">
                    <a:lumMod val="95000"/>
                    <a:lumOff val="5000"/>
                  </a:schemeClr>
                </a:solidFill>
              </a:rPr>
              <a:t>Request</a:t>
            </a:r>
            <a:r>
              <a:rPr lang="en-US" b="1" dirty="0">
                <a:solidFill>
                  <a:schemeClr val="bg2">
                    <a:lumMod val="50000"/>
                  </a:schemeClr>
                </a:solidFill>
              </a:rPr>
              <a:t> </a:t>
            </a:r>
            <a:r>
              <a:rPr lang="en-US" sz="2000" b="1" dirty="0">
                <a:solidFill>
                  <a:schemeClr val="tx1">
                    <a:lumMod val="95000"/>
                    <a:lumOff val="5000"/>
                  </a:schemeClr>
                </a:solidFill>
              </a:rPr>
              <a:t>a response to your communication</a:t>
            </a:r>
          </a:p>
        </p:txBody>
      </p:sp>
      <p:sp>
        <p:nvSpPr>
          <p:cNvPr id="12" name="Rectangle 11"/>
          <p:cNvSpPr/>
          <p:nvPr/>
        </p:nvSpPr>
        <p:spPr>
          <a:xfrm>
            <a:off x="1066800" y="5388114"/>
            <a:ext cx="7239000" cy="707886"/>
          </a:xfrm>
          <a:prstGeom prst="rect">
            <a:avLst/>
          </a:prstGeom>
        </p:spPr>
        <p:txBody>
          <a:bodyPr wrap="square">
            <a:spAutoFit/>
          </a:bodyPr>
          <a:lstStyle/>
          <a:p>
            <a:pPr marL="457200" lvl="0" indent="-457200">
              <a:buFont typeface="+mj-lt"/>
              <a:buAutoNum type="arabicPeriod" startAt="7"/>
            </a:pPr>
            <a:r>
              <a:rPr lang="en-US" sz="2000" b="1" dirty="0">
                <a:solidFill>
                  <a:schemeClr val="tx1">
                    <a:lumMod val="95000"/>
                    <a:lumOff val="5000"/>
                  </a:schemeClr>
                </a:solidFill>
              </a:rPr>
              <a:t>Send copies to chairperson of committee,  majority and minority leaders</a:t>
            </a:r>
          </a:p>
        </p:txBody>
      </p:sp>
    </p:spTree>
    <p:extLst>
      <p:ext uri="{BB962C8B-B14F-4D97-AF65-F5344CB8AC3E}">
        <p14:creationId xmlns:p14="http://schemas.microsoft.com/office/powerpoint/2010/main" val="151244314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1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10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0" grpId="0"/>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grayscl/>
            <a:lum/>
          </a:blip>
          <a:srcRect/>
          <a:stretch>
            <a:fillRect l="-6000" r="-6000" b="-3000"/>
          </a:stretch>
        </a:blipFill>
        <a:effectLst/>
      </p:bgPr>
    </p:bg>
    <p:spTree>
      <p:nvGrpSpPr>
        <p:cNvPr id="1" name=""/>
        <p:cNvGrpSpPr/>
        <p:nvPr/>
      </p:nvGrpSpPr>
      <p:grpSpPr>
        <a:xfrm>
          <a:off x="0" y="0"/>
          <a:ext cx="0" cy="0"/>
          <a:chOff x="0" y="0"/>
          <a:chExt cx="0" cy="0"/>
        </a:xfrm>
      </p:grpSpPr>
      <p:sp>
        <p:nvSpPr>
          <p:cNvPr id="3" name="Rectangle 2"/>
          <p:cNvSpPr/>
          <p:nvPr/>
        </p:nvSpPr>
        <p:spPr>
          <a:xfrm>
            <a:off x="233149" y="1752600"/>
            <a:ext cx="8686800" cy="3046988"/>
          </a:xfrm>
          <a:prstGeom prst="rect">
            <a:avLst/>
          </a:prstGeom>
        </p:spPr>
        <p:txBody>
          <a:bodyPr wrap="square">
            <a:spAutoFit/>
          </a:bodyPr>
          <a:lstStyle/>
          <a:p>
            <a:pPr algn="ctr"/>
            <a:r>
              <a:rPr lang="en-US" sz="6400" dirty="0">
                <a:effectLst>
                  <a:outerShdw blurRad="38100" dist="38100" dir="2700000" algn="tl">
                    <a:srgbClr val="000000">
                      <a:alpha val="43137"/>
                    </a:srgbClr>
                  </a:outerShdw>
                </a:effectLst>
              </a:rPr>
              <a:t>"Injustice anywhere is a threat to justice everywhere. </a:t>
            </a:r>
          </a:p>
        </p:txBody>
      </p:sp>
      <p:sp>
        <p:nvSpPr>
          <p:cNvPr id="4" name="TextBox 3"/>
          <p:cNvSpPr txBox="1"/>
          <p:nvPr/>
        </p:nvSpPr>
        <p:spPr>
          <a:xfrm>
            <a:off x="5105400" y="6019800"/>
            <a:ext cx="3810000" cy="461665"/>
          </a:xfrm>
          <a:prstGeom prst="rect">
            <a:avLst/>
          </a:prstGeom>
          <a:noFill/>
        </p:spPr>
        <p:txBody>
          <a:bodyPr wrap="square" rtlCol="0">
            <a:spAutoFit/>
          </a:bodyPr>
          <a:lstStyle/>
          <a:p>
            <a:pPr algn="r"/>
            <a:r>
              <a:rPr lang="en-US" sz="1200" dirty="0"/>
              <a:t>~Martin Luther King Jr</a:t>
            </a:r>
            <a:r>
              <a:rPr lang="en-US" sz="1200" dirty="0" smtClean="0"/>
              <a:t>.</a:t>
            </a:r>
            <a:endParaRPr lang="en-US" sz="1200" dirty="0"/>
          </a:p>
          <a:p>
            <a:pPr algn="r"/>
            <a:endParaRPr lang="en-US" sz="1200" b="1" dirty="0" smtClean="0">
              <a:solidFill>
                <a:schemeClr val="bg1"/>
              </a:solidFill>
            </a:endParaRPr>
          </a:p>
        </p:txBody>
      </p:sp>
      <p:sp>
        <p:nvSpPr>
          <p:cNvPr id="5" name="Title 4"/>
          <p:cNvSpPr>
            <a:spLocks noGrp="1"/>
          </p:cNvSpPr>
          <p:nvPr>
            <p:ph type="title" idx="4294967295"/>
          </p:nvPr>
        </p:nvSpPr>
        <p:spPr>
          <a:xfrm>
            <a:off x="304800" y="-990600"/>
            <a:ext cx="8534400" cy="758952"/>
          </a:xfrm>
        </p:spPr>
        <p:txBody>
          <a:bodyPr/>
          <a:lstStyle/>
          <a:p>
            <a:r>
              <a:rPr lang="en-US" dirty="0" smtClean="0"/>
              <a:t>Ten people…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Effect transition="in" filter="fade">
                                      <p:cBhvr>
                                        <p:cTn id="9" dur="2000"/>
                                        <p:tgtEl>
                                          <p:spTgt spid="3"/>
                                        </p:tgtEl>
                                      </p:cBhvr>
                                    </p:animEffect>
                                  </p:childTnLst>
                                </p:cTn>
                              </p:par>
                            </p:childTnLst>
                          </p:cTn>
                        </p:par>
                        <p:par>
                          <p:cTn id="10" fill="hold">
                            <p:stCondLst>
                              <p:cond delay="2000"/>
                            </p:stCondLst>
                            <p:childTnLst>
                              <p:par>
                                <p:cTn id="11" presetID="10"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307848"/>
            <a:ext cx="8534400" cy="682752"/>
          </a:xfrm>
        </p:spPr>
        <p:txBody>
          <a:bodyPr>
            <a:noAutofit/>
          </a:bodyPr>
          <a:lstStyle/>
          <a:p>
            <a:pPr marL="225425" algn="l"/>
            <a:r>
              <a:rPr lang="en-US" sz="4400" dirty="0"/>
              <a:t>Electronic Mail </a:t>
            </a:r>
            <a:r>
              <a:rPr lang="en-US" sz="4400" dirty="0" smtClean="0"/>
              <a:t>(e-mail</a:t>
            </a:r>
            <a:r>
              <a:rPr lang="en-US" sz="4400" dirty="0"/>
              <a:t>)</a:t>
            </a:r>
          </a:p>
        </p:txBody>
      </p:sp>
      <p:pic>
        <p:nvPicPr>
          <p:cNvPr id="4098" name="Picture 2" descr="http://www.openclipart.org/image/800px/svg_to_png/xoseluis_e-mai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243139">
            <a:off x="7197658" y="269942"/>
            <a:ext cx="1295400" cy="12954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594395" y="1828800"/>
            <a:ext cx="3215605" cy="1886396"/>
            <a:chOff x="0" y="483"/>
            <a:chExt cx="3215605" cy="1886396"/>
          </a:xfrm>
        </p:grpSpPr>
        <p:sp>
          <p:nvSpPr>
            <p:cNvPr id="9" name="Rounded Rectangle 8"/>
            <p:cNvSpPr/>
            <p:nvPr/>
          </p:nvSpPr>
          <p:spPr>
            <a:xfrm>
              <a:off x="0" y="483"/>
              <a:ext cx="3215605" cy="1886396"/>
            </a:xfrm>
            <a:prstGeom prst="roundRect">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10" name="Rounded Rectangle 4"/>
            <p:cNvSpPr/>
            <p:nvPr/>
          </p:nvSpPr>
          <p:spPr>
            <a:xfrm>
              <a:off x="92086" y="92569"/>
              <a:ext cx="3031433" cy="17022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7640" tIns="83820" rIns="167640" bIns="83820" numCol="1" spcCol="1270" anchor="ctr" anchorCtr="0">
              <a:noAutofit/>
            </a:bodyPr>
            <a:lstStyle/>
            <a:p>
              <a:pPr lvl="0" algn="ctr" defTabSz="1955800">
                <a:lnSpc>
                  <a:spcPct val="90000"/>
                </a:lnSpc>
                <a:spcBef>
                  <a:spcPct val="0"/>
                </a:spcBef>
                <a:spcAft>
                  <a:spcPct val="35000"/>
                </a:spcAft>
              </a:pPr>
              <a:r>
                <a:rPr lang="en-US" sz="4400" kern="1200" dirty="0" smtClean="0"/>
                <a:t>Message</a:t>
              </a:r>
              <a:endParaRPr lang="en-US" sz="4400" kern="1200" dirty="0"/>
            </a:p>
          </p:txBody>
        </p:sp>
      </p:grpSp>
      <p:grpSp>
        <p:nvGrpSpPr>
          <p:cNvPr id="6" name="Group 5"/>
          <p:cNvGrpSpPr/>
          <p:nvPr/>
        </p:nvGrpSpPr>
        <p:grpSpPr>
          <a:xfrm>
            <a:off x="594395" y="3981004"/>
            <a:ext cx="3215605" cy="1886396"/>
            <a:chOff x="0" y="2075519"/>
            <a:chExt cx="3215605" cy="1886396"/>
          </a:xfrm>
        </p:grpSpPr>
        <p:sp>
          <p:nvSpPr>
            <p:cNvPr id="7" name="Rounded Rectangle 6"/>
            <p:cNvSpPr/>
            <p:nvPr/>
          </p:nvSpPr>
          <p:spPr>
            <a:xfrm>
              <a:off x="0" y="2075519"/>
              <a:ext cx="3215605" cy="1886396"/>
            </a:xfrm>
            <a:prstGeom prst="roundRect">
              <a:avLst/>
            </a:prstGeom>
          </p:spPr>
          <p:style>
            <a:lnRef idx="3">
              <a:schemeClr val="lt1">
                <a:hueOff val="0"/>
                <a:satOff val="0"/>
                <a:lumOff val="0"/>
                <a:alphaOff val="0"/>
              </a:schemeClr>
            </a:lnRef>
            <a:fillRef idx="1">
              <a:schemeClr val="accent4">
                <a:hueOff val="-4464770"/>
                <a:satOff val="26899"/>
                <a:lumOff val="2156"/>
                <a:alphaOff val="0"/>
              </a:schemeClr>
            </a:fillRef>
            <a:effectRef idx="1">
              <a:schemeClr val="accent4">
                <a:hueOff val="-4464770"/>
                <a:satOff val="26899"/>
                <a:lumOff val="2156"/>
                <a:alphaOff val="0"/>
              </a:schemeClr>
            </a:effectRef>
            <a:fontRef idx="minor">
              <a:schemeClr val="lt1"/>
            </a:fontRef>
          </p:style>
        </p:sp>
        <p:sp>
          <p:nvSpPr>
            <p:cNvPr id="8" name="Rounded Rectangle 6"/>
            <p:cNvSpPr/>
            <p:nvPr/>
          </p:nvSpPr>
          <p:spPr>
            <a:xfrm>
              <a:off x="92086" y="2167605"/>
              <a:ext cx="3031433" cy="17022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7640" tIns="83820" rIns="167640" bIns="83820" numCol="1" spcCol="1270" anchor="ctr" anchorCtr="0">
              <a:noAutofit/>
            </a:bodyPr>
            <a:lstStyle/>
            <a:p>
              <a:pPr lvl="0" algn="ctr" defTabSz="1955800">
                <a:lnSpc>
                  <a:spcPct val="90000"/>
                </a:lnSpc>
                <a:spcBef>
                  <a:spcPct val="0"/>
                </a:spcBef>
                <a:spcAft>
                  <a:spcPct val="35000"/>
                </a:spcAft>
              </a:pPr>
              <a:r>
                <a:rPr lang="en-US" sz="4400" kern="1200" dirty="0" smtClean="0"/>
                <a:t>Follow-up</a:t>
              </a:r>
              <a:endParaRPr lang="en-US" sz="4400" kern="1200" dirty="0"/>
            </a:p>
          </p:txBody>
        </p:sp>
      </p:grpSp>
      <p:grpSp>
        <p:nvGrpSpPr>
          <p:cNvPr id="11" name="Group 10"/>
          <p:cNvGrpSpPr/>
          <p:nvPr/>
        </p:nvGrpSpPr>
        <p:grpSpPr>
          <a:xfrm>
            <a:off x="3787192" y="1831158"/>
            <a:ext cx="4823408" cy="1881680"/>
            <a:chOff x="3215605" y="2841"/>
            <a:chExt cx="4823408" cy="1881680"/>
          </a:xfrm>
          <a:solidFill>
            <a:schemeClr val="accent4">
              <a:lumMod val="20000"/>
              <a:lumOff val="80000"/>
            </a:schemeClr>
          </a:solidFill>
        </p:grpSpPr>
        <p:sp>
          <p:nvSpPr>
            <p:cNvPr id="12" name="Right Arrow 11"/>
            <p:cNvSpPr/>
            <p:nvPr/>
          </p:nvSpPr>
          <p:spPr>
            <a:xfrm>
              <a:off x="3215605" y="2841"/>
              <a:ext cx="4823408" cy="1881680"/>
            </a:xfrm>
            <a:prstGeom prst="rightArrow">
              <a:avLst>
                <a:gd name="adj1" fmla="val 75000"/>
                <a:gd name="adj2" fmla="val 50000"/>
              </a:avLst>
            </a:prstGeom>
            <a:grpFill/>
            <a:ln cmpd="sng">
              <a:solidFill>
                <a:schemeClr val="accent4">
                  <a:lumMod val="40000"/>
                  <a:lumOff val="60000"/>
                </a:schemeClr>
              </a:solidFill>
              <a:prstDash val="solid"/>
            </a:ln>
          </p:spPr>
          <p:style>
            <a:lnRef idx="2">
              <a:scrgbClr r="0" g="0" b="0"/>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sp>
        <p:sp>
          <p:nvSpPr>
            <p:cNvPr id="13" name="Right Arrow 4"/>
            <p:cNvSpPr/>
            <p:nvPr/>
          </p:nvSpPr>
          <p:spPr>
            <a:xfrm>
              <a:off x="3215605" y="238051"/>
              <a:ext cx="4117778" cy="1411260"/>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065" tIns="12065" rIns="12065" bIns="12065" numCol="1" spcCol="1270" anchor="ctr" anchorCtr="0">
              <a:noAutofit/>
            </a:bodyPr>
            <a:lstStyle/>
            <a:p>
              <a:pPr marL="463550" lvl="1" indent="-231775" algn="l" defTabSz="844550">
                <a:lnSpc>
                  <a:spcPct val="90000"/>
                </a:lnSpc>
                <a:spcBef>
                  <a:spcPct val="0"/>
                </a:spcBef>
                <a:spcAft>
                  <a:spcPct val="15000"/>
                </a:spcAft>
                <a:buChar char="••"/>
              </a:pPr>
              <a:r>
                <a:rPr lang="en-US" sz="1900" kern="1200" dirty="0" smtClean="0"/>
                <a:t>Bill # in subject line</a:t>
              </a:r>
              <a:endParaRPr lang="en-US" sz="1900" kern="1200" dirty="0"/>
            </a:p>
            <a:p>
              <a:pPr marL="463550" lvl="1" indent="-231775" algn="l" defTabSz="844550">
                <a:lnSpc>
                  <a:spcPct val="90000"/>
                </a:lnSpc>
                <a:spcBef>
                  <a:spcPct val="0"/>
                </a:spcBef>
                <a:spcAft>
                  <a:spcPct val="15000"/>
                </a:spcAft>
                <a:buChar char="••"/>
              </a:pPr>
              <a:r>
                <a:rPr lang="en-US" sz="1900" kern="1200" dirty="0" smtClean="0"/>
                <a:t>Clear request of action; your “ask”</a:t>
              </a:r>
              <a:endParaRPr lang="en-US" sz="1900" kern="1200" dirty="0"/>
            </a:p>
            <a:p>
              <a:pPr marL="460375" lvl="1" indent="-225425" algn="l" defTabSz="844550">
                <a:lnSpc>
                  <a:spcPct val="90000"/>
                </a:lnSpc>
                <a:spcBef>
                  <a:spcPct val="0"/>
                </a:spcBef>
                <a:spcAft>
                  <a:spcPct val="15000"/>
                </a:spcAft>
                <a:buChar char="••"/>
              </a:pPr>
              <a:r>
                <a:rPr lang="en-US" sz="1900" kern="1200" dirty="0" smtClean="0"/>
                <a:t>You are an RN and constituent</a:t>
              </a:r>
              <a:endParaRPr lang="en-US" sz="1900" kern="1200" dirty="0"/>
            </a:p>
          </p:txBody>
        </p:sp>
      </p:grpSp>
      <p:grpSp>
        <p:nvGrpSpPr>
          <p:cNvPr id="14" name="Group 13"/>
          <p:cNvGrpSpPr/>
          <p:nvPr/>
        </p:nvGrpSpPr>
        <p:grpSpPr>
          <a:xfrm>
            <a:off x="3787192" y="3981004"/>
            <a:ext cx="4823408" cy="1886396"/>
            <a:chOff x="3215605" y="2076003"/>
            <a:chExt cx="4823408" cy="1886396"/>
          </a:xfrm>
          <a:solidFill>
            <a:schemeClr val="accent5">
              <a:lumMod val="20000"/>
              <a:lumOff val="80000"/>
            </a:schemeClr>
          </a:solidFill>
        </p:grpSpPr>
        <p:sp>
          <p:nvSpPr>
            <p:cNvPr id="15" name="Right Arrow 14"/>
            <p:cNvSpPr/>
            <p:nvPr/>
          </p:nvSpPr>
          <p:spPr>
            <a:xfrm>
              <a:off x="3215605" y="2076003"/>
              <a:ext cx="4823408" cy="1886396"/>
            </a:xfrm>
            <a:prstGeom prst="rightArrow">
              <a:avLst>
                <a:gd name="adj1" fmla="val 75000"/>
                <a:gd name="adj2" fmla="val 50000"/>
              </a:avLst>
            </a:prstGeom>
            <a:grpFill/>
            <a:ln>
              <a:solidFill>
                <a:schemeClr val="accent5">
                  <a:lumMod val="40000"/>
                  <a:lumOff val="60000"/>
                </a:schemeClr>
              </a:solidFill>
              <a:prstDash val="solid"/>
            </a:ln>
          </p:spPr>
          <p:style>
            <a:lnRef idx="2">
              <a:scrgbClr r="0" g="0" b="0"/>
            </a:lnRef>
            <a:fillRef idx="1">
              <a:schemeClr val="accent4">
                <a:tint val="40000"/>
                <a:alpha val="90000"/>
                <a:hueOff val="-3945706"/>
                <a:satOff val="22157"/>
                <a:lumOff val="1408"/>
                <a:alphaOff val="0"/>
              </a:schemeClr>
            </a:fillRef>
            <a:effectRef idx="0">
              <a:schemeClr val="accent4">
                <a:tint val="40000"/>
                <a:alpha val="90000"/>
                <a:hueOff val="-3945706"/>
                <a:satOff val="22157"/>
                <a:lumOff val="1408"/>
                <a:alphaOff val="0"/>
              </a:schemeClr>
            </a:effectRef>
            <a:fontRef idx="minor">
              <a:schemeClr val="dk1">
                <a:hueOff val="0"/>
                <a:satOff val="0"/>
                <a:lumOff val="0"/>
                <a:alphaOff val="0"/>
              </a:schemeClr>
            </a:fontRef>
          </p:style>
        </p:sp>
        <p:sp>
          <p:nvSpPr>
            <p:cNvPr id="16" name="Right Arrow 4"/>
            <p:cNvSpPr/>
            <p:nvPr/>
          </p:nvSpPr>
          <p:spPr>
            <a:xfrm>
              <a:off x="3215605" y="2311803"/>
              <a:ext cx="4116010" cy="1414797"/>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065" tIns="12065" rIns="12065" bIns="12065" numCol="1" spcCol="1270" anchor="ctr" anchorCtr="0">
              <a:noAutofit/>
            </a:bodyPr>
            <a:lstStyle/>
            <a:p>
              <a:pPr marL="460375" lvl="1" indent="-228600" algn="l" defTabSz="844550">
                <a:lnSpc>
                  <a:spcPct val="90000"/>
                </a:lnSpc>
                <a:spcBef>
                  <a:spcPct val="0"/>
                </a:spcBef>
                <a:spcAft>
                  <a:spcPct val="15000"/>
                </a:spcAft>
                <a:buChar char="••"/>
              </a:pPr>
              <a:r>
                <a:rPr lang="en-US" sz="1900" kern="1200" smtClean="0"/>
                <a:t>Your name </a:t>
              </a:r>
              <a:r>
                <a:rPr lang="en-US" sz="1900" kern="1200" dirty="0" smtClean="0"/>
                <a:t>and phone number</a:t>
              </a:r>
              <a:endParaRPr lang="en-US" sz="1900" kern="1200" dirty="0"/>
            </a:p>
            <a:p>
              <a:pPr marL="460375" lvl="1" indent="-225425" algn="l" defTabSz="844550">
                <a:lnSpc>
                  <a:spcPct val="90000"/>
                </a:lnSpc>
                <a:spcBef>
                  <a:spcPct val="0"/>
                </a:spcBef>
                <a:spcAft>
                  <a:spcPct val="15000"/>
                </a:spcAft>
                <a:buChar char="••"/>
              </a:pPr>
              <a:r>
                <a:rPr lang="en-US" sz="1900" kern="1200" dirty="0" smtClean="0"/>
                <a:t>Contact office within 2 weeks</a:t>
              </a:r>
              <a:endParaRPr lang="en-US" sz="1900" kern="12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10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innav8.com/wp-content/uploads/2010/09/casual_loupeh000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853877">
            <a:off x="732437" y="2302370"/>
            <a:ext cx="995869" cy="12493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Autofit/>
          </a:bodyPr>
          <a:lstStyle/>
          <a:p>
            <a:r>
              <a:rPr lang="en-US" sz="4400" dirty="0"/>
              <a:t>Office Visits</a:t>
            </a:r>
          </a:p>
        </p:txBody>
      </p:sp>
      <p:graphicFrame>
        <p:nvGraphicFramePr>
          <p:cNvPr id="15" name="Diagram 14"/>
          <p:cNvGraphicFramePr/>
          <p:nvPr>
            <p:extLst>
              <p:ext uri="{D42A27DB-BD31-4B8C-83A1-F6EECF244321}">
                <p14:modId xmlns:p14="http://schemas.microsoft.com/office/powerpoint/2010/main" val="106064979"/>
              </p:ext>
            </p:extLst>
          </p:nvPr>
        </p:nvGraphicFramePr>
        <p:xfrm>
          <a:off x="1371600" y="1676399"/>
          <a:ext cx="6134100" cy="46482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126" name="Picture 6" descr="C:\Users\kabrams\AppData\Local\Microsoft\Windows\Temporary Internet Files\Content.IE5\HMWX1I5Q\MC900078738[1].wmf"/>
          <p:cNvPicPr>
            <a:picLocks noChangeAspect="1" noChangeArrowheads="1"/>
          </p:cNvPicPr>
          <p:nvPr/>
        </p:nvPicPr>
        <p:blipFill>
          <a:blip r:embed="rId9"/>
          <a:srcRect/>
          <a:stretch>
            <a:fillRect/>
          </a:stretch>
        </p:blipFill>
        <p:spPr bwMode="auto">
          <a:xfrm flipH="1">
            <a:off x="1143000" y="3962400"/>
            <a:ext cx="1220232" cy="1295400"/>
          </a:xfrm>
          <a:prstGeom prst="rect">
            <a:avLst/>
          </a:prstGeom>
          <a:noFill/>
        </p:spPr>
      </p:pic>
      <p:pic>
        <p:nvPicPr>
          <p:cNvPr id="5127" name="Picture 7" descr="C:\Users\kabrams\AppData\Local\Microsoft\Windows\Temporary Internet Files\Content.IE5\QSODG0ER\MC900196388[1].wmf"/>
          <p:cNvPicPr>
            <a:picLocks noChangeAspect="1" noChangeArrowheads="1"/>
          </p:cNvPicPr>
          <p:nvPr/>
        </p:nvPicPr>
        <p:blipFill>
          <a:blip r:embed="rId10"/>
          <a:srcRect/>
          <a:stretch>
            <a:fillRect/>
          </a:stretch>
        </p:blipFill>
        <p:spPr bwMode="auto">
          <a:xfrm rot="1328211">
            <a:off x="7439589" y="4881405"/>
            <a:ext cx="773430" cy="11879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128" name="Picture 8" descr="C:\Users\kabrams\AppData\Local\Microsoft\Windows\Temporary Internet Files\Content.IE5\HMWX1I5Q\MC900439798[1].png"/>
          <p:cNvPicPr>
            <a:picLocks noChangeAspect="1" noChangeArrowheads="1"/>
          </p:cNvPicPr>
          <p:nvPr/>
        </p:nvPicPr>
        <p:blipFill>
          <a:blip r:embed="rId11"/>
          <a:srcRect/>
          <a:stretch>
            <a:fillRect/>
          </a:stretch>
        </p:blipFill>
        <p:spPr bwMode="auto">
          <a:xfrm>
            <a:off x="6629400" y="1447800"/>
            <a:ext cx="1447800" cy="1447800"/>
          </a:xfrm>
          <a:prstGeom prst="rect">
            <a:avLst/>
          </a:prstGeom>
          <a:noFill/>
        </p:spPr>
      </p:pic>
      <p:sp>
        <p:nvSpPr>
          <p:cNvPr id="3" name="Cloud Callout 2"/>
          <p:cNvSpPr/>
          <p:nvPr/>
        </p:nvSpPr>
        <p:spPr>
          <a:xfrm>
            <a:off x="5562600" y="3644303"/>
            <a:ext cx="2743199" cy="955675"/>
          </a:xfrm>
          <a:prstGeom prst="cloudCallout">
            <a:avLst>
              <a:gd name="adj1" fmla="val -43546"/>
              <a:gd name="adj2" fmla="val 100597"/>
            </a:avLst>
          </a:prstGeom>
          <a:solidFill>
            <a:schemeClr val="bg1"/>
          </a:solidFill>
          <a:ln>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You can always follow-up.</a:t>
            </a:r>
            <a:endParaRPr lang="en-US" dirty="0">
              <a:solidFill>
                <a:schemeClr val="tx1"/>
              </a:solidFill>
            </a:endParaRPr>
          </a:p>
        </p:txBody>
      </p:sp>
    </p:spTree>
    <p:extLst>
      <p:ext uri="{BB962C8B-B14F-4D97-AF65-F5344CB8AC3E}">
        <p14:creationId xmlns:p14="http://schemas.microsoft.com/office/powerpoint/2010/main" val="69885978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28"/>
                                        </p:tgtEl>
                                        <p:attrNameLst>
                                          <p:attrName>style.visibility</p:attrName>
                                        </p:attrNameLst>
                                      </p:cBhvr>
                                      <p:to>
                                        <p:strVal val="visible"/>
                                      </p:to>
                                    </p:set>
                                    <p:animEffect transition="in" filter="fade">
                                      <p:cBhvr>
                                        <p:cTn id="7" dur="1000"/>
                                        <p:tgtEl>
                                          <p:spTgt spid="5128"/>
                                        </p:tgtEl>
                                      </p:cBhvr>
                                    </p:animEffect>
                                    <p:anim calcmode="lin" valueType="num">
                                      <p:cBhvr>
                                        <p:cTn id="8" dur="1000" fill="hold"/>
                                        <p:tgtEl>
                                          <p:spTgt spid="5128"/>
                                        </p:tgtEl>
                                        <p:attrNameLst>
                                          <p:attrName>ppt_x</p:attrName>
                                        </p:attrNameLst>
                                      </p:cBhvr>
                                      <p:tavLst>
                                        <p:tav tm="0">
                                          <p:val>
                                            <p:strVal val="#ppt_x"/>
                                          </p:val>
                                        </p:tav>
                                        <p:tav tm="100000">
                                          <p:val>
                                            <p:strVal val="#ppt_x"/>
                                          </p:val>
                                        </p:tav>
                                      </p:tavLst>
                                    </p:anim>
                                    <p:anim calcmode="lin" valueType="num">
                                      <p:cBhvr>
                                        <p:cTn id="9" dur="1000" fill="hold"/>
                                        <p:tgtEl>
                                          <p:spTgt spid="51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5122"/>
                                        </p:tgtEl>
                                        <p:attrNameLst>
                                          <p:attrName>style.visibility</p:attrName>
                                        </p:attrNameLst>
                                      </p:cBhvr>
                                      <p:to>
                                        <p:strVal val="visible"/>
                                      </p:to>
                                    </p:set>
                                    <p:animEffect transition="in" filter="fade">
                                      <p:cBhvr>
                                        <p:cTn id="14" dur="1000"/>
                                        <p:tgtEl>
                                          <p:spTgt spid="5122"/>
                                        </p:tgtEl>
                                      </p:cBhvr>
                                    </p:animEffect>
                                    <p:anim calcmode="lin" valueType="num">
                                      <p:cBhvr>
                                        <p:cTn id="15" dur="1000" fill="hold"/>
                                        <p:tgtEl>
                                          <p:spTgt spid="5122"/>
                                        </p:tgtEl>
                                        <p:attrNameLst>
                                          <p:attrName>ppt_x</p:attrName>
                                        </p:attrNameLst>
                                      </p:cBhvr>
                                      <p:tavLst>
                                        <p:tav tm="0">
                                          <p:val>
                                            <p:strVal val="#ppt_x"/>
                                          </p:val>
                                        </p:tav>
                                        <p:tav tm="100000">
                                          <p:val>
                                            <p:strVal val="#ppt_x"/>
                                          </p:val>
                                        </p:tav>
                                      </p:tavLst>
                                    </p:anim>
                                    <p:anim calcmode="lin" valueType="num">
                                      <p:cBhvr>
                                        <p:cTn id="16"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126"/>
                                        </p:tgtEl>
                                        <p:attrNameLst>
                                          <p:attrName>style.visibility</p:attrName>
                                        </p:attrNameLst>
                                      </p:cBhvr>
                                      <p:to>
                                        <p:strVal val="visible"/>
                                      </p:to>
                                    </p:set>
                                    <p:animEffect transition="in" filter="fade">
                                      <p:cBhvr>
                                        <p:cTn id="21" dur="1000"/>
                                        <p:tgtEl>
                                          <p:spTgt spid="5126"/>
                                        </p:tgtEl>
                                      </p:cBhvr>
                                    </p:animEffect>
                                    <p:anim calcmode="lin" valueType="num">
                                      <p:cBhvr>
                                        <p:cTn id="22" dur="1000" fill="hold"/>
                                        <p:tgtEl>
                                          <p:spTgt spid="5126"/>
                                        </p:tgtEl>
                                        <p:attrNameLst>
                                          <p:attrName>ppt_x</p:attrName>
                                        </p:attrNameLst>
                                      </p:cBhvr>
                                      <p:tavLst>
                                        <p:tav tm="0">
                                          <p:val>
                                            <p:strVal val="#ppt_x"/>
                                          </p:val>
                                        </p:tav>
                                        <p:tav tm="100000">
                                          <p:val>
                                            <p:strVal val="#ppt_x"/>
                                          </p:val>
                                        </p:tav>
                                      </p:tavLst>
                                    </p:anim>
                                    <p:anim calcmode="lin" valueType="num">
                                      <p:cBhvr>
                                        <p:cTn id="23" dur="1000" fill="hold"/>
                                        <p:tgtEl>
                                          <p:spTgt spid="512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5127"/>
                                        </p:tgtEl>
                                        <p:attrNameLst>
                                          <p:attrName>style.visibility</p:attrName>
                                        </p:attrNameLst>
                                      </p:cBhvr>
                                      <p:to>
                                        <p:strVal val="visible"/>
                                      </p:to>
                                    </p:set>
                                    <p:animEffect transition="in" filter="fade">
                                      <p:cBhvr>
                                        <p:cTn id="33" dur="1000"/>
                                        <p:tgtEl>
                                          <p:spTgt spid="5127"/>
                                        </p:tgtEl>
                                      </p:cBhvr>
                                    </p:animEffect>
                                    <p:anim calcmode="lin" valueType="num">
                                      <p:cBhvr>
                                        <p:cTn id="34" dur="1000" fill="hold"/>
                                        <p:tgtEl>
                                          <p:spTgt spid="5127"/>
                                        </p:tgtEl>
                                        <p:attrNameLst>
                                          <p:attrName>ppt_x</p:attrName>
                                        </p:attrNameLst>
                                      </p:cBhvr>
                                      <p:tavLst>
                                        <p:tav tm="0">
                                          <p:val>
                                            <p:strVal val="#ppt_x"/>
                                          </p:val>
                                        </p:tav>
                                        <p:tav tm="100000">
                                          <p:val>
                                            <p:strVal val="#ppt_x"/>
                                          </p:val>
                                        </p:tav>
                                      </p:tavLst>
                                    </p:anim>
                                    <p:anim calcmode="lin" valueType="num">
                                      <p:cBhvr>
                                        <p:cTn id="35" dur="1000" fill="hold"/>
                                        <p:tgtEl>
                                          <p:spTgt spid="51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rot="641106">
            <a:off x="6090877" y="3980931"/>
            <a:ext cx="2544589" cy="169639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2" name="Title 1"/>
          <p:cNvSpPr>
            <a:spLocks noGrp="1"/>
          </p:cNvSpPr>
          <p:nvPr>
            <p:ph type="title"/>
          </p:nvPr>
        </p:nvSpPr>
        <p:spPr>
          <a:xfrm>
            <a:off x="381000" y="990600"/>
            <a:ext cx="2362200" cy="990600"/>
          </a:xfrm>
        </p:spPr>
        <p:txBody>
          <a:bodyPr/>
          <a:lstStyle/>
          <a:p>
            <a:pPr algn="ctr"/>
            <a:r>
              <a:rPr lang="en-US" sz="3200" dirty="0" smtClean="0">
                <a:effectLst>
                  <a:outerShdw blurRad="38100" dist="38100" dir="2700000" algn="tl">
                    <a:srgbClr val="000000">
                      <a:alpha val="43137"/>
                    </a:srgbClr>
                  </a:outerShdw>
                </a:effectLst>
              </a:rPr>
              <a:t>Get Involved</a:t>
            </a:r>
            <a:r>
              <a:rPr lang="en-US" sz="3200" dirty="0">
                <a:effectLst>
                  <a:outerShdw blurRad="38100" dist="38100" dir="2700000" algn="tl">
                    <a:srgbClr val="000000">
                      <a:alpha val="43137"/>
                    </a:srgbClr>
                  </a:outerShdw>
                </a:effectLst>
              </a:rPr>
              <a:t>!</a:t>
            </a:r>
          </a:p>
        </p:txBody>
      </p:sp>
      <p:sp>
        <p:nvSpPr>
          <p:cNvPr id="3" name="Text Placeholder 2"/>
          <p:cNvSpPr>
            <a:spLocks noGrp="1"/>
          </p:cNvSpPr>
          <p:nvPr>
            <p:ph type="body" idx="2"/>
          </p:nvPr>
        </p:nvSpPr>
        <p:spPr>
          <a:xfrm>
            <a:off x="152400" y="2286000"/>
            <a:ext cx="2743200" cy="3840480"/>
          </a:xfrm>
          <a:solidFill>
            <a:schemeClr val="bg1"/>
          </a:solidFill>
        </p:spPr>
        <p:txBody>
          <a:bodyPr anchor="ctr" anchorCtr="0">
            <a:normAutofit/>
          </a:bodyPr>
          <a:lstStyle/>
          <a:p>
            <a:pPr algn="ctr">
              <a:spcBef>
                <a:spcPts val="0"/>
              </a:spcBef>
              <a:spcAft>
                <a:spcPts val="0"/>
              </a:spcAft>
            </a:pPr>
            <a:r>
              <a:rPr lang="en-US" sz="1900" dirty="0" smtClean="0">
                <a:solidFill>
                  <a:schemeClr val="tx1"/>
                </a:solidFill>
              </a:rPr>
              <a:t>Attend NYSNA’s </a:t>
            </a:r>
            <a:r>
              <a:rPr lang="en-US" sz="1900" b="1" dirty="0" smtClean="0">
                <a:solidFill>
                  <a:schemeClr val="tx1"/>
                </a:solidFill>
              </a:rPr>
              <a:t>April 16</a:t>
            </a:r>
            <a:r>
              <a:rPr lang="en-US" sz="1900" b="1" baseline="30000" dirty="0" smtClean="0">
                <a:solidFill>
                  <a:schemeClr val="tx1"/>
                </a:solidFill>
              </a:rPr>
              <a:t>th</a:t>
            </a:r>
            <a:r>
              <a:rPr lang="en-US" sz="1900" b="1" dirty="0" smtClean="0">
                <a:solidFill>
                  <a:schemeClr val="tx1"/>
                </a:solidFill>
              </a:rPr>
              <a:t> </a:t>
            </a:r>
            <a:r>
              <a:rPr lang="en-US" sz="1900" dirty="0" smtClean="0">
                <a:solidFill>
                  <a:schemeClr val="tx1"/>
                </a:solidFill>
              </a:rPr>
              <a:t>Lobby Day </a:t>
            </a:r>
            <a:br>
              <a:rPr lang="en-US" sz="1900" dirty="0" smtClean="0">
                <a:solidFill>
                  <a:schemeClr val="tx1"/>
                </a:solidFill>
              </a:rPr>
            </a:br>
            <a:r>
              <a:rPr lang="en-US" sz="1900" dirty="0" smtClean="0">
                <a:solidFill>
                  <a:schemeClr val="tx1"/>
                </a:solidFill>
              </a:rPr>
              <a:t>at the Capitol</a:t>
            </a:r>
          </a:p>
          <a:p>
            <a:pPr algn="ctr">
              <a:spcBef>
                <a:spcPts val="0"/>
              </a:spcBef>
              <a:spcAft>
                <a:spcPts val="0"/>
              </a:spcAft>
            </a:pPr>
            <a:endParaRPr lang="en-US" sz="1900" b="1" dirty="0" smtClean="0">
              <a:solidFill>
                <a:schemeClr val="tx1"/>
              </a:solidFill>
            </a:endParaRPr>
          </a:p>
          <a:p>
            <a:pPr algn="ctr">
              <a:spcBef>
                <a:spcPts val="0"/>
              </a:spcBef>
              <a:spcAft>
                <a:spcPts val="0"/>
              </a:spcAft>
            </a:pPr>
            <a:r>
              <a:rPr lang="en-US" sz="1900" dirty="0" smtClean="0">
                <a:solidFill>
                  <a:schemeClr val="tx1"/>
                </a:solidFill>
              </a:rPr>
              <a:t>Attend the multi-union Healthcare Workers Lobby Day/Rally on </a:t>
            </a:r>
            <a:r>
              <a:rPr lang="en-US" sz="1900" b="1" dirty="0" smtClean="0">
                <a:solidFill>
                  <a:schemeClr val="tx1"/>
                </a:solidFill>
              </a:rPr>
              <a:t>May 21</a:t>
            </a:r>
            <a:r>
              <a:rPr lang="en-US" sz="1900" b="1" baseline="30000" dirty="0" smtClean="0">
                <a:solidFill>
                  <a:schemeClr val="tx1"/>
                </a:solidFill>
              </a:rPr>
              <a:t>st</a:t>
            </a:r>
            <a:r>
              <a:rPr lang="en-US" sz="1900" b="1" dirty="0" smtClean="0">
                <a:solidFill>
                  <a:schemeClr val="tx1"/>
                </a:solidFill>
              </a:rPr>
              <a:t> </a:t>
            </a:r>
            <a:r>
              <a:rPr lang="en-US" sz="1900" dirty="0" smtClean="0">
                <a:solidFill>
                  <a:schemeClr val="tx1"/>
                </a:solidFill>
              </a:rPr>
              <a:t>at the Capitol</a:t>
            </a:r>
          </a:p>
          <a:p>
            <a:pPr algn="ctr">
              <a:spcBef>
                <a:spcPts val="0"/>
              </a:spcBef>
              <a:spcAft>
                <a:spcPts val="0"/>
              </a:spcAft>
            </a:pPr>
            <a:endParaRPr lang="en-US" sz="1900" b="1" dirty="0" smtClean="0">
              <a:solidFill>
                <a:schemeClr val="tx1"/>
              </a:solidFill>
            </a:endParaRPr>
          </a:p>
          <a:p>
            <a:pPr algn="ctr">
              <a:spcBef>
                <a:spcPts val="0"/>
              </a:spcBef>
              <a:spcAft>
                <a:spcPts val="0"/>
              </a:spcAft>
            </a:pPr>
            <a:r>
              <a:rPr lang="en-US" sz="1900" dirty="0" smtClean="0">
                <a:solidFill>
                  <a:schemeClr val="tx1"/>
                </a:solidFill>
              </a:rPr>
              <a:t>Visit your legislators in their district offices </a:t>
            </a:r>
            <a:endParaRPr lang="en-US" sz="1900" dirty="0">
              <a:solidFill>
                <a:schemeClr val="tx1"/>
              </a:solidFill>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81816">
            <a:off x="6243283" y="1691779"/>
            <a:ext cx="2516961" cy="167797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rot="21426041">
            <a:off x="3042262" y="924556"/>
            <a:ext cx="2731835" cy="182122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030" name="Picture 6" descr="Image: NYS Nurses Associa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17270" y="-2286000"/>
            <a:ext cx="28575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rot="21063355">
            <a:off x="2964068" y="3325314"/>
            <a:ext cx="2729484" cy="181965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2050"/>
                                        </p:tgtEl>
                                        <p:attrNameLst>
                                          <p:attrName>style.visibility</p:attrName>
                                        </p:attrNameLst>
                                      </p:cBhvr>
                                      <p:to>
                                        <p:strVal val="visible"/>
                                      </p:to>
                                    </p:set>
                                    <p:animEffect transition="in" filter="fade">
                                      <p:cBhvr>
                                        <p:cTn id="25" dur="1000"/>
                                        <p:tgtEl>
                                          <p:spTgt spid="2050"/>
                                        </p:tgtEl>
                                      </p:cBhvr>
                                    </p:animEffect>
                                    <p:anim calcmode="lin" valueType="num">
                                      <p:cBhvr>
                                        <p:cTn id="26" dur="1000" fill="hold"/>
                                        <p:tgtEl>
                                          <p:spTgt spid="2050"/>
                                        </p:tgtEl>
                                        <p:attrNameLst>
                                          <p:attrName>ppt_x</p:attrName>
                                        </p:attrNameLst>
                                      </p:cBhvr>
                                      <p:tavLst>
                                        <p:tav tm="0">
                                          <p:val>
                                            <p:strVal val="#ppt_x"/>
                                          </p:val>
                                        </p:tav>
                                        <p:tav tm="100000">
                                          <p:val>
                                            <p:strVal val="#ppt_x"/>
                                          </p:val>
                                        </p:tav>
                                      </p:tavLst>
                                    </p:anim>
                                    <p:anim calcmode="lin" valueType="num">
                                      <p:cBhvr>
                                        <p:cTn id="27"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6" presetClass="emph" presetSubtype="0" fill="hold" nodeType="clickEffect">
                                  <p:stCondLst>
                                    <p:cond delay="0"/>
                                  </p:stCondLst>
                                  <p:childTnLst>
                                    <p:animEffect transition="out" filter="fade">
                                      <p:cBhvr>
                                        <p:cTn id="31" dur="500" tmFilter="0, 0; .2, .5; .8, .5; 1, 0"/>
                                        <p:tgtEl>
                                          <p:spTgt spid="3">
                                            <p:txEl>
                                              <p:pRg st="0" end="0"/>
                                            </p:txEl>
                                          </p:spTgt>
                                        </p:tgtEl>
                                      </p:cBhvr>
                                    </p:animEffect>
                                    <p:animScale>
                                      <p:cBhvr>
                                        <p:cTn id="32" dur="250" autoRev="1" fill="hold"/>
                                        <p:tgtEl>
                                          <p:spTgt spid="3">
                                            <p:txEl>
                                              <p:pRg st="0" end="0"/>
                                            </p:txEl>
                                          </p:spTgt>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26" presetClass="emph" presetSubtype="0" fill="hold" nodeType="clickEffect">
                                  <p:stCondLst>
                                    <p:cond delay="0"/>
                                  </p:stCondLst>
                                  <p:childTnLst>
                                    <p:animEffect transition="out" filter="fade">
                                      <p:cBhvr>
                                        <p:cTn id="36" dur="500" tmFilter="0, 0; .2, .5; .8, .5; 1, 0"/>
                                        <p:tgtEl>
                                          <p:spTgt spid="3">
                                            <p:txEl>
                                              <p:pRg st="2" end="2"/>
                                            </p:txEl>
                                          </p:spTgt>
                                        </p:tgtEl>
                                      </p:cBhvr>
                                    </p:animEffect>
                                    <p:animScale>
                                      <p:cBhvr>
                                        <p:cTn id="37" dur="250" autoRev="1" fill="hold"/>
                                        <p:tgtEl>
                                          <p:spTgt spid="3">
                                            <p:txEl>
                                              <p:pRg st="2" end="2"/>
                                            </p:txEl>
                                          </p:spTgt>
                                        </p:tgtEl>
                                      </p:cBhvr>
                                      <p:by x="105000" y="105000"/>
                                    </p:animScale>
                                  </p:childTnLst>
                                </p:cTn>
                              </p:par>
                            </p:childTnLst>
                          </p:cTn>
                        </p:par>
                      </p:childTnLst>
                    </p:cTn>
                  </p:par>
                  <p:par>
                    <p:cTn id="38" fill="hold">
                      <p:stCondLst>
                        <p:cond delay="indefinite"/>
                      </p:stCondLst>
                      <p:childTnLst>
                        <p:par>
                          <p:cTn id="39" fill="hold">
                            <p:stCondLst>
                              <p:cond delay="0"/>
                            </p:stCondLst>
                            <p:childTnLst>
                              <p:par>
                                <p:cTn id="40" presetID="26" presetClass="emph" presetSubtype="0" fill="hold" nodeType="clickEffect">
                                  <p:stCondLst>
                                    <p:cond delay="0"/>
                                  </p:stCondLst>
                                  <p:childTnLst>
                                    <p:animEffect transition="out" filter="fade">
                                      <p:cBhvr>
                                        <p:cTn id="41" dur="500" tmFilter="0, 0; .2, .5; .8, .5; 1, 0"/>
                                        <p:tgtEl>
                                          <p:spTgt spid="3">
                                            <p:txEl>
                                              <p:pRg st="4" end="4"/>
                                            </p:txEl>
                                          </p:spTgt>
                                        </p:tgtEl>
                                      </p:cBhvr>
                                    </p:animEffect>
                                    <p:animScale>
                                      <p:cBhvr>
                                        <p:cTn id="42" dur="250" autoRev="1" fill="hold"/>
                                        <p:tgtEl>
                                          <p:spTgt spid="3">
                                            <p:txEl>
                                              <p:pRg st="4" end="4"/>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43000" y="4191000"/>
            <a:ext cx="7086600" cy="646331"/>
          </a:xfrm>
          <a:prstGeom prst="rect">
            <a:avLst/>
          </a:prstGeom>
          <a:noFill/>
        </p:spPr>
        <p:txBody>
          <a:bodyPr wrap="square" rtlCol="0">
            <a:spAutoFit/>
          </a:bodyPr>
          <a:lstStyle/>
          <a:p>
            <a:r>
              <a:rPr lang="en-US" dirty="0" smtClean="0"/>
              <a:t>		           </a:t>
            </a:r>
          </a:p>
          <a:p>
            <a:r>
              <a:rPr lang="en-US" dirty="0" smtClean="0"/>
              <a:t>                                </a:t>
            </a:r>
            <a:endParaRPr lang="en-US" sz="4800" dirty="0"/>
          </a:p>
        </p:txBody>
      </p:sp>
      <p:sp>
        <p:nvSpPr>
          <p:cNvPr id="4" name="TextBox 3"/>
          <p:cNvSpPr txBox="1"/>
          <p:nvPr/>
        </p:nvSpPr>
        <p:spPr>
          <a:xfrm>
            <a:off x="609600" y="1447800"/>
            <a:ext cx="7924800" cy="3570208"/>
          </a:xfrm>
          <a:prstGeom prst="rect">
            <a:avLst/>
          </a:prstGeom>
          <a:noFill/>
        </p:spPr>
        <p:txBody>
          <a:bodyPr wrap="square" rtlCol="0">
            <a:spAutoFit/>
          </a:bodyPr>
          <a:lstStyle/>
          <a:p>
            <a:r>
              <a:rPr lang="en-US" sz="2800" b="1" dirty="0" smtClean="0"/>
              <a:t>Questions?</a:t>
            </a:r>
          </a:p>
          <a:p>
            <a:endParaRPr lang="en-US" dirty="0" smtClean="0"/>
          </a:p>
          <a:p>
            <a:r>
              <a:rPr lang="en-US" dirty="0" smtClean="0"/>
              <a:t>Contact Political and Community Organizing by:</a:t>
            </a:r>
          </a:p>
          <a:p>
            <a:endParaRPr lang="en-US" dirty="0" smtClean="0"/>
          </a:p>
          <a:p>
            <a:pPr lvl="1">
              <a:tabLst>
                <a:tab pos="1828800" algn="l"/>
              </a:tabLst>
            </a:pPr>
            <a:r>
              <a:rPr lang="en-US" b="1" dirty="0" smtClean="0"/>
              <a:t>Phone: </a:t>
            </a:r>
            <a:r>
              <a:rPr lang="en-US" dirty="0" smtClean="0"/>
              <a:t>	800-724-6976 x 283 (within New York)</a:t>
            </a:r>
          </a:p>
          <a:p>
            <a:pPr lvl="1">
              <a:tabLst>
                <a:tab pos="1828800" algn="l"/>
              </a:tabLst>
            </a:pPr>
            <a:r>
              <a:rPr lang="en-US" dirty="0"/>
              <a:t>	</a:t>
            </a:r>
            <a:r>
              <a:rPr lang="en-US" dirty="0" smtClean="0"/>
              <a:t>518-782-9400 x 283 (outside New York)</a:t>
            </a:r>
          </a:p>
          <a:p>
            <a:pPr lvl="1"/>
            <a:endParaRPr lang="en-US" dirty="0" smtClean="0"/>
          </a:p>
          <a:p>
            <a:pPr lvl="1">
              <a:tabLst>
                <a:tab pos="1828800" algn="l"/>
              </a:tabLst>
            </a:pPr>
            <a:r>
              <a:rPr lang="en-US" b="1" dirty="0" smtClean="0"/>
              <a:t>Email: 	</a:t>
            </a:r>
            <a:r>
              <a:rPr lang="en-US" dirty="0" smtClean="0"/>
              <a:t>legislative@nysna.org </a:t>
            </a:r>
          </a:p>
          <a:p>
            <a:pPr lvl="1"/>
            <a:endParaRPr lang="en-US" dirty="0" smtClean="0"/>
          </a:p>
          <a:p>
            <a:pPr lvl="1"/>
            <a:r>
              <a:rPr lang="en-US" b="1" dirty="0" smtClean="0"/>
              <a:t>Website: 	</a:t>
            </a:r>
            <a:r>
              <a:rPr lang="en-US" dirty="0" smtClean="0"/>
              <a:t>www.nynsa.org</a:t>
            </a:r>
          </a:p>
          <a:p>
            <a:endParaRPr lang="en-US" dirty="0" smtClean="0"/>
          </a:p>
          <a:p>
            <a:r>
              <a:rPr lang="en-US" dirty="0" smtClean="0"/>
              <a:t>Locate legislators’ contact information at www.congress.org.</a:t>
            </a:r>
            <a:endParaRPr lang="en-US" dirty="0"/>
          </a:p>
        </p:txBody>
      </p:sp>
      <p:pic>
        <p:nvPicPr>
          <p:cNvPr id="2050" name="Picture 2" descr="C:\Users\kabrams\AppData\Local\Microsoft\Windows\Temporary Internet Files\Content.IE5\QRN880NA\MC900053962[1].wmf"/>
          <p:cNvPicPr>
            <a:picLocks noChangeAspect="1" noChangeArrowheads="1"/>
          </p:cNvPicPr>
          <p:nvPr/>
        </p:nvPicPr>
        <p:blipFill>
          <a:blip r:embed="rId3"/>
          <a:srcRect/>
          <a:stretch>
            <a:fillRect/>
          </a:stretch>
        </p:blipFill>
        <p:spPr bwMode="auto">
          <a:xfrm>
            <a:off x="7058397" y="1485900"/>
            <a:ext cx="1476003" cy="1447800"/>
          </a:xfrm>
          <a:prstGeom prst="rect">
            <a:avLst/>
          </a:prstGeom>
          <a:noFill/>
        </p:spPr>
      </p:pic>
      <p:sp>
        <p:nvSpPr>
          <p:cNvPr id="2" name="Title 1"/>
          <p:cNvSpPr>
            <a:spLocks noGrp="1"/>
          </p:cNvSpPr>
          <p:nvPr>
            <p:ph type="title"/>
          </p:nvPr>
        </p:nvSpPr>
        <p:spPr/>
        <p:txBody>
          <a:bodyPr>
            <a:noAutofit/>
          </a:bodyPr>
          <a:lstStyle/>
          <a:p>
            <a:r>
              <a:rPr lang="en-US" sz="4400" dirty="0" smtClean="0"/>
              <a:t>Thank You!</a:t>
            </a:r>
            <a:endParaRPr lang="en-US" sz="4400" dirty="0"/>
          </a:p>
        </p:txBody>
      </p:sp>
      <p:sp>
        <p:nvSpPr>
          <p:cNvPr id="5" name="Rectangle 4"/>
          <p:cNvSpPr/>
          <p:nvPr/>
        </p:nvSpPr>
        <p:spPr>
          <a:xfrm>
            <a:off x="609600" y="5181600"/>
            <a:ext cx="7924800" cy="553998"/>
          </a:xfrm>
          <a:prstGeom prst="rect">
            <a:avLst/>
          </a:prstGeom>
        </p:spPr>
        <p:txBody>
          <a:bodyPr wrap="square">
            <a:spAutoFit/>
          </a:bodyPr>
          <a:lstStyle/>
          <a:p>
            <a:pPr algn="ctr"/>
            <a:r>
              <a:rPr lang="en-US" sz="3000" b="1" cap="all" dirty="0" smtClean="0">
                <a:ln w="9000" cmpd="sng">
                  <a:noFill/>
                  <a:prstDash val="solid"/>
                </a:ln>
                <a:effectLst>
                  <a:reflection blurRad="12700" stA="28000" endPos="45000" dist="1000" dir="5400000" sy="-100000" algn="bl" rotWithShape="0"/>
                </a:effectLst>
              </a:rPr>
              <a:t>get involved with</a:t>
            </a:r>
            <a:r>
              <a:rPr lang="en-US" sz="3000" b="1" cap="all" dirty="0" smtClean="0">
                <a:ln w="9000" cmpd="sng">
                  <a:noFill/>
                  <a:prstDash val="solid"/>
                </a:ln>
                <a:solidFill>
                  <a:srgbClr val="C00000"/>
                </a:solidFill>
                <a:effectLst>
                  <a:reflection blurRad="12700" stA="28000" endPos="45000" dist="1000" dir="5400000" sy="-100000" algn="bl" rotWithShape="0"/>
                </a:effectLst>
              </a:rPr>
              <a:t> NYSNA</a:t>
            </a:r>
            <a:r>
              <a:rPr lang="en-US" sz="3000" b="1" cap="all" dirty="0" smtClean="0">
                <a:ln w="9000" cmpd="sng">
                  <a:noFill/>
                  <a:prstDash val="solid"/>
                </a:ln>
                <a:effectLst>
                  <a:reflection blurRad="12700" stA="28000" endPos="45000" dist="1000" dir="5400000" sy="-100000" algn="bl" rotWithShape="0"/>
                </a:effectLst>
              </a:rPr>
              <a:t>!</a:t>
            </a:r>
            <a:endParaRPr lang="en-US" sz="3000" b="1" cap="all" dirty="0">
              <a:ln w="9000" cmpd="sng">
                <a:noFill/>
                <a:prstDash val="solid"/>
              </a:ln>
              <a:effectLst>
                <a:reflection blurRad="12700" stA="28000" endPos="45000" dist="1000" dir="5400000" sy="-10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580">
                                          <p:stCondLst>
                                            <p:cond delay="0"/>
                                          </p:stCondLst>
                                        </p:cTn>
                                        <p:tgtEl>
                                          <p:spTgt spid="2050"/>
                                        </p:tgtEl>
                                      </p:cBhvr>
                                    </p:animEffect>
                                    <p:anim calcmode="lin" valueType="num">
                                      <p:cBhvr>
                                        <p:cTn id="8" dur="1822" tmFilter="0,0; 0.14,0.36; 0.43,0.73; 0.71,0.91; 1.0,1.0">
                                          <p:stCondLst>
                                            <p:cond delay="0"/>
                                          </p:stCondLst>
                                        </p:cTn>
                                        <p:tgtEl>
                                          <p:spTgt spid="205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5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5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5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50"/>
                                        </p:tgtEl>
                                        <p:attrNameLst>
                                          <p:attrName>ppt_y</p:attrName>
                                        </p:attrNameLst>
                                      </p:cBhvr>
                                      <p:tavLst>
                                        <p:tav tm="0" fmla="#ppt_y-sin(pi*$)/81">
                                          <p:val>
                                            <p:fltVal val="0"/>
                                          </p:val>
                                        </p:tav>
                                        <p:tav tm="100000">
                                          <p:val>
                                            <p:fltVal val="1"/>
                                          </p:val>
                                        </p:tav>
                                      </p:tavLst>
                                    </p:anim>
                                    <p:animScale>
                                      <p:cBhvr>
                                        <p:cTn id="13" dur="26">
                                          <p:stCondLst>
                                            <p:cond delay="650"/>
                                          </p:stCondLst>
                                        </p:cTn>
                                        <p:tgtEl>
                                          <p:spTgt spid="2050"/>
                                        </p:tgtEl>
                                      </p:cBhvr>
                                      <p:to x="100000" y="60000"/>
                                    </p:animScale>
                                    <p:animScale>
                                      <p:cBhvr>
                                        <p:cTn id="14" dur="166" decel="50000">
                                          <p:stCondLst>
                                            <p:cond delay="676"/>
                                          </p:stCondLst>
                                        </p:cTn>
                                        <p:tgtEl>
                                          <p:spTgt spid="2050"/>
                                        </p:tgtEl>
                                      </p:cBhvr>
                                      <p:to x="100000" y="100000"/>
                                    </p:animScale>
                                    <p:animScale>
                                      <p:cBhvr>
                                        <p:cTn id="15" dur="26">
                                          <p:stCondLst>
                                            <p:cond delay="1312"/>
                                          </p:stCondLst>
                                        </p:cTn>
                                        <p:tgtEl>
                                          <p:spTgt spid="2050"/>
                                        </p:tgtEl>
                                      </p:cBhvr>
                                      <p:to x="100000" y="80000"/>
                                    </p:animScale>
                                    <p:animScale>
                                      <p:cBhvr>
                                        <p:cTn id="16" dur="166" decel="50000">
                                          <p:stCondLst>
                                            <p:cond delay="1338"/>
                                          </p:stCondLst>
                                        </p:cTn>
                                        <p:tgtEl>
                                          <p:spTgt spid="2050"/>
                                        </p:tgtEl>
                                      </p:cBhvr>
                                      <p:to x="100000" y="100000"/>
                                    </p:animScale>
                                    <p:animScale>
                                      <p:cBhvr>
                                        <p:cTn id="17" dur="26">
                                          <p:stCondLst>
                                            <p:cond delay="1642"/>
                                          </p:stCondLst>
                                        </p:cTn>
                                        <p:tgtEl>
                                          <p:spTgt spid="2050"/>
                                        </p:tgtEl>
                                      </p:cBhvr>
                                      <p:to x="100000" y="90000"/>
                                    </p:animScale>
                                    <p:animScale>
                                      <p:cBhvr>
                                        <p:cTn id="18" dur="166" decel="50000">
                                          <p:stCondLst>
                                            <p:cond delay="1668"/>
                                          </p:stCondLst>
                                        </p:cTn>
                                        <p:tgtEl>
                                          <p:spTgt spid="2050"/>
                                        </p:tgtEl>
                                      </p:cBhvr>
                                      <p:to x="100000" y="100000"/>
                                    </p:animScale>
                                    <p:animScale>
                                      <p:cBhvr>
                                        <p:cTn id="19" dur="26">
                                          <p:stCondLst>
                                            <p:cond delay="1808"/>
                                          </p:stCondLst>
                                        </p:cTn>
                                        <p:tgtEl>
                                          <p:spTgt spid="2050"/>
                                        </p:tgtEl>
                                      </p:cBhvr>
                                      <p:to x="100000" y="95000"/>
                                    </p:animScale>
                                    <p:animScale>
                                      <p:cBhvr>
                                        <p:cTn id="20" dur="166" decel="50000">
                                          <p:stCondLst>
                                            <p:cond delay="1834"/>
                                          </p:stCondLst>
                                        </p:cTn>
                                        <p:tgtEl>
                                          <p:spTgt spid="205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fltVal val="0"/>
                                          </p:val>
                                        </p:tav>
                                        <p:tav tm="100000">
                                          <p:val>
                                            <p:strVal val="#ppt_h"/>
                                          </p:val>
                                        </p:tav>
                                      </p:tavLst>
                                    </p:anim>
                                    <p:animEffect transition="in" filter="fade">
                                      <p:cBhvr>
                                        <p:cTn id="2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chorCtr="0">
            <a:normAutofit/>
          </a:bodyPr>
          <a:lstStyle/>
          <a:p>
            <a:r>
              <a:rPr lang="en-US" sz="6600" dirty="0" smtClean="0">
                <a:effectLst>
                  <a:outerShdw blurRad="38100" dist="38100" dir="2700000" algn="tl">
                    <a:srgbClr val="000000">
                      <a:alpha val="43137"/>
                    </a:srgbClr>
                  </a:outerShdw>
                </a:effectLst>
              </a:rPr>
              <a:t>Why Lobby?</a:t>
            </a:r>
            <a:endParaRPr lang="en-US" sz="6600" dirty="0">
              <a:effectLst>
                <a:outerShdw blurRad="38100" dist="38100" dir="2700000" algn="tl">
                  <a:srgbClr val="000000">
                    <a:alpha val="43137"/>
                  </a:srgbClr>
                </a:outerShdw>
              </a:effectLst>
            </a:endParaRPr>
          </a:p>
        </p:txBody>
      </p:sp>
      <p:grpSp>
        <p:nvGrpSpPr>
          <p:cNvPr id="4" name="Group 3"/>
          <p:cNvGrpSpPr/>
          <p:nvPr/>
        </p:nvGrpSpPr>
        <p:grpSpPr>
          <a:xfrm>
            <a:off x="550234" y="2866787"/>
            <a:ext cx="3869366" cy="1476613"/>
            <a:chOff x="0" y="0"/>
            <a:chExt cx="3869366" cy="1476613"/>
          </a:xfrm>
        </p:grpSpPr>
        <p:sp>
          <p:nvSpPr>
            <p:cNvPr id="5" name="Rectangle 4"/>
            <p:cNvSpPr/>
            <p:nvPr/>
          </p:nvSpPr>
          <p:spPr>
            <a:xfrm>
              <a:off x="0" y="0"/>
              <a:ext cx="3869366" cy="1476613"/>
            </a:xfrm>
            <a:prstGeom prst="rect">
              <a:avLst/>
            </a:pr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6" name="Rectangle 5"/>
            <p:cNvSpPr/>
            <p:nvPr/>
          </p:nvSpPr>
          <p:spPr>
            <a:xfrm>
              <a:off x="0" y="0"/>
              <a:ext cx="3869366" cy="147661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b="1" kern="1200" dirty="0" smtClean="0"/>
                <a:t>Form of advocacy </a:t>
              </a:r>
              <a:endParaRPr lang="en-US" sz="2000" b="1" kern="1200" dirty="0"/>
            </a:p>
          </p:txBody>
        </p:sp>
      </p:grpSp>
      <p:grpSp>
        <p:nvGrpSpPr>
          <p:cNvPr id="7" name="Group 6"/>
          <p:cNvGrpSpPr/>
          <p:nvPr/>
        </p:nvGrpSpPr>
        <p:grpSpPr>
          <a:xfrm>
            <a:off x="4748048" y="2866787"/>
            <a:ext cx="3869366" cy="1476613"/>
            <a:chOff x="4161651" y="535"/>
            <a:chExt cx="3869366" cy="1476613"/>
          </a:xfrm>
        </p:grpSpPr>
        <p:sp>
          <p:nvSpPr>
            <p:cNvPr id="9" name="Rectangle 8"/>
            <p:cNvSpPr/>
            <p:nvPr/>
          </p:nvSpPr>
          <p:spPr>
            <a:xfrm>
              <a:off x="4161651" y="535"/>
              <a:ext cx="3869366" cy="1476613"/>
            </a:xfrm>
            <a:prstGeom prst="rect">
              <a:avLst/>
            </a:prstGeom>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10" name="Rectangle 9"/>
            <p:cNvSpPr/>
            <p:nvPr/>
          </p:nvSpPr>
          <p:spPr>
            <a:xfrm>
              <a:off x="4161651" y="535"/>
              <a:ext cx="3869366" cy="147661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b="1" kern="1200" dirty="0" smtClean="0"/>
                <a:t>Influences decisions </a:t>
              </a:r>
              <a:r>
                <a:rPr lang="en-US" sz="2000" b="1" kern="1200" smtClean="0"/>
                <a:t>made </a:t>
              </a:r>
            </a:p>
            <a:p>
              <a:pPr lvl="0" algn="ctr" defTabSz="889000" rtl="0">
                <a:lnSpc>
                  <a:spcPct val="90000"/>
                </a:lnSpc>
                <a:spcBef>
                  <a:spcPct val="0"/>
                </a:spcBef>
                <a:spcAft>
                  <a:spcPct val="35000"/>
                </a:spcAft>
              </a:pPr>
              <a:r>
                <a:rPr lang="en-US" sz="2000" b="1" kern="1200" dirty="0" smtClean="0"/>
                <a:t>by governmental leaders</a:t>
              </a:r>
              <a:endParaRPr lang="en-US" sz="2000" b="1" kern="1200" dirty="0"/>
            </a:p>
          </p:txBody>
        </p:sp>
      </p:grpSp>
      <p:grpSp>
        <p:nvGrpSpPr>
          <p:cNvPr id="11" name="Group 10"/>
          <p:cNvGrpSpPr/>
          <p:nvPr/>
        </p:nvGrpSpPr>
        <p:grpSpPr>
          <a:xfrm>
            <a:off x="4724400" y="4619387"/>
            <a:ext cx="3869366" cy="1476613"/>
            <a:chOff x="4161651" y="1723251"/>
            <a:chExt cx="3869366" cy="1476613"/>
          </a:xfrm>
        </p:grpSpPr>
        <p:sp>
          <p:nvSpPr>
            <p:cNvPr id="12" name="Rectangle 11"/>
            <p:cNvSpPr/>
            <p:nvPr/>
          </p:nvSpPr>
          <p:spPr>
            <a:xfrm>
              <a:off x="4161651" y="1723251"/>
              <a:ext cx="3869366" cy="1476613"/>
            </a:xfrm>
            <a:prstGeom prst="rect">
              <a:avLst/>
            </a:prstGeom>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sp>
        <p:sp>
          <p:nvSpPr>
            <p:cNvPr id="13" name="Rectangle 12"/>
            <p:cNvSpPr/>
            <p:nvPr/>
          </p:nvSpPr>
          <p:spPr>
            <a:xfrm>
              <a:off x="4161651" y="1723251"/>
              <a:ext cx="3869366" cy="147661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b="1" kern="1200" dirty="0" smtClean="0"/>
                <a:t>Increases </a:t>
              </a:r>
            </a:p>
            <a:p>
              <a:pPr lvl="0" algn="ctr" defTabSz="889000" rtl="0">
                <a:lnSpc>
                  <a:spcPct val="90000"/>
                </a:lnSpc>
                <a:spcBef>
                  <a:spcPct val="0"/>
                </a:spcBef>
                <a:spcAft>
                  <a:spcPct val="35000"/>
                </a:spcAft>
              </a:pPr>
              <a:r>
                <a:rPr lang="en-US" sz="2000" b="1" kern="1200" dirty="0" smtClean="0"/>
                <a:t>legislative power</a:t>
              </a:r>
              <a:endParaRPr lang="en-US" sz="2000" b="1" kern="1200" dirty="0"/>
            </a:p>
          </p:txBody>
        </p:sp>
      </p:grpSp>
      <p:grpSp>
        <p:nvGrpSpPr>
          <p:cNvPr id="14" name="Group 13"/>
          <p:cNvGrpSpPr/>
          <p:nvPr/>
        </p:nvGrpSpPr>
        <p:grpSpPr>
          <a:xfrm>
            <a:off x="550234" y="4619387"/>
            <a:ext cx="3869366" cy="1476613"/>
            <a:chOff x="46182" y="1723251"/>
            <a:chExt cx="3869366" cy="1476613"/>
          </a:xfrm>
        </p:grpSpPr>
        <p:sp>
          <p:nvSpPr>
            <p:cNvPr id="15" name="Rectangle 14"/>
            <p:cNvSpPr/>
            <p:nvPr/>
          </p:nvSpPr>
          <p:spPr>
            <a:xfrm>
              <a:off x="46182" y="1723251"/>
              <a:ext cx="3869366" cy="1476613"/>
            </a:xfrm>
            <a:prstGeom prst="rect">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16" name="Rectangle 15"/>
            <p:cNvSpPr/>
            <p:nvPr/>
          </p:nvSpPr>
          <p:spPr>
            <a:xfrm>
              <a:off x="46182" y="1723251"/>
              <a:ext cx="3869366" cy="147661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b="1" kern="1200" dirty="0" smtClean="0"/>
                <a:t>Helps create legislation </a:t>
              </a:r>
            </a:p>
            <a:p>
              <a:pPr lvl="0" algn="ctr" defTabSz="889000" rtl="0">
                <a:lnSpc>
                  <a:spcPct val="90000"/>
                </a:lnSpc>
                <a:spcBef>
                  <a:spcPct val="0"/>
                </a:spcBef>
                <a:spcAft>
                  <a:spcPct val="35000"/>
                </a:spcAft>
              </a:pPr>
              <a:r>
                <a:rPr lang="en-US" sz="2000" b="1" kern="1200" dirty="0" smtClean="0"/>
                <a:t>that benefits nursing</a:t>
              </a:r>
              <a:endParaRPr lang="en-US" sz="2000" b="1" kern="1200" dirty="0"/>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out)">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ox(out)">
                                      <p:cBhvr>
                                        <p:cTn id="17" dur="1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ox(out)">
                                      <p:cBhvr>
                                        <p:cTn id="2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b="1" dirty="0" smtClean="0"/>
              <a:t>Legislative Victories </a:t>
            </a:r>
            <a:r>
              <a:rPr lang="en-US" sz="2800" b="1" dirty="0" smtClean="0"/>
              <a:t>1900-1999 </a:t>
            </a:r>
            <a:endParaRPr lang="en-US" sz="2800" b="1" dirty="0"/>
          </a:p>
        </p:txBody>
      </p:sp>
      <p:sp>
        <p:nvSpPr>
          <p:cNvPr id="4" name="TextBox 3"/>
          <p:cNvSpPr txBox="1"/>
          <p:nvPr/>
        </p:nvSpPr>
        <p:spPr>
          <a:xfrm>
            <a:off x="1022952" y="4174115"/>
            <a:ext cx="1353864" cy="523220"/>
          </a:xfrm>
          <a:prstGeom prst="rect">
            <a:avLst/>
          </a:prstGeom>
          <a:noFill/>
        </p:spPr>
        <p:txBody>
          <a:bodyPr wrap="square" rtlCol="0">
            <a:spAutoFit/>
          </a:bodyPr>
          <a:lstStyle/>
          <a:p>
            <a:r>
              <a:rPr lang="en-US" sz="2800" b="1" dirty="0" smtClean="0"/>
              <a:t>1903</a:t>
            </a:r>
            <a:endParaRPr lang="en-US" sz="2800" b="1" dirty="0"/>
          </a:p>
        </p:txBody>
      </p:sp>
      <p:sp>
        <p:nvSpPr>
          <p:cNvPr id="5" name="TextBox 4"/>
          <p:cNvSpPr txBox="1"/>
          <p:nvPr/>
        </p:nvSpPr>
        <p:spPr>
          <a:xfrm>
            <a:off x="2131333" y="3293844"/>
            <a:ext cx="1083683" cy="523220"/>
          </a:xfrm>
          <a:prstGeom prst="rect">
            <a:avLst/>
          </a:prstGeom>
          <a:noFill/>
        </p:spPr>
        <p:txBody>
          <a:bodyPr wrap="square" rtlCol="0">
            <a:spAutoFit/>
          </a:bodyPr>
          <a:lstStyle/>
          <a:p>
            <a:r>
              <a:rPr lang="en-US" sz="2800" b="1" dirty="0" smtClean="0"/>
              <a:t>1938</a:t>
            </a:r>
            <a:endParaRPr lang="en-US" sz="2800" b="1" dirty="0"/>
          </a:p>
        </p:txBody>
      </p:sp>
      <p:sp>
        <p:nvSpPr>
          <p:cNvPr id="6" name="TextBox 5"/>
          <p:cNvSpPr txBox="1"/>
          <p:nvPr/>
        </p:nvSpPr>
        <p:spPr>
          <a:xfrm>
            <a:off x="3647108" y="2421515"/>
            <a:ext cx="1091908" cy="523220"/>
          </a:xfrm>
          <a:prstGeom prst="rect">
            <a:avLst/>
          </a:prstGeom>
          <a:noFill/>
        </p:spPr>
        <p:txBody>
          <a:bodyPr wrap="square" rtlCol="0">
            <a:spAutoFit/>
          </a:bodyPr>
          <a:lstStyle/>
          <a:p>
            <a:r>
              <a:rPr lang="en-US" sz="2800" b="1" dirty="0" smtClean="0"/>
              <a:t>1972</a:t>
            </a:r>
            <a:endParaRPr lang="en-US" sz="2800" b="1" dirty="0"/>
          </a:p>
        </p:txBody>
      </p:sp>
      <p:sp>
        <p:nvSpPr>
          <p:cNvPr id="7" name="TextBox 6"/>
          <p:cNvSpPr txBox="1"/>
          <p:nvPr/>
        </p:nvSpPr>
        <p:spPr>
          <a:xfrm>
            <a:off x="5260736" y="1974495"/>
            <a:ext cx="1078480" cy="523220"/>
          </a:xfrm>
          <a:prstGeom prst="rect">
            <a:avLst/>
          </a:prstGeom>
          <a:noFill/>
        </p:spPr>
        <p:txBody>
          <a:bodyPr wrap="square" rtlCol="0">
            <a:spAutoFit/>
          </a:bodyPr>
          <a:lstStyle/>
          <a:p>
            <a:r>
              <a:rPr lang="en-US" sz="2800" b="1" dirty="0" smtClean="0"/>
              <a:t>1988</a:t>
            </a:r>
            <a:endParaRPr lang="en-US" sz="2800" b="1" dirty="0"/>
          </a:p>
        </p:txBody>
      </p:sp>
      <p:sp>
        <p:nvSpPr>
          <p:cNvPr id="8" name="Shape 7"/>
          <p:cNvSpPr/>
          <p:nvPr/>
        </p:nvSpPr>
        <p:spPr>
          <a:xfrm>
            <a:off x="1361220" y="1828800"/>
            <a:ext cx="6461760" cy="4038600"/>
          </a:xfrm>
          <a:prstGeom prst="swooshArrow">
            <a:avLst>
              <a:gd name="adj1" fmla="val 25000"/>
              <a:gd name="adj2" fmla="val 25000"/>
            </a:avLst>
          </a:prstGeom>
          <a:scene3d>
            <a:camera prst="orthographicFront"/>
            <a:lightRig rig="flat" dir="t"/>
          </a:scene3d>
          <a:sp3d z="-190500" extrusionH="12700" prstMaterial="plastic">
            <a:bevelT w="50800" h="50800"/>
          </a:sp3d>
        </p:spPr>
        <p:style>
          <a:lnRef idx="0">
            <a:schemeClr val="accent5">
              <a:hueOff val="0"/>
              <a:satOff val="0"/>
              <a:lumOff val="0"/>
              <a:alphaOff val="0"/>
            </a:schemeClr>
          </a:lnRef>
          <a:fillRef idx="3">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sp>
      <p:sp>
        <p:nvSpPr>
          <p:cNvPr id="9" name="Oval 8"/>
          <p:cNvSpPr/>
          <p:nvPr/>
        </p:nvSpPr>
        <p:spPr>
          <a:xfrm>
            <a:off x="2135796" y="4707515"/>
            <a:ext cx="148620" cy="148620"/>
          </a:xfrm>
          <a:prstGeom prst="ellipse">
            <a:avLst/>
          </a:pr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10" name="Oval 9"/>
          <p:cNvSpPr/>
          <p:nvPr/>
        </p:nvSpPr>
        <p:spPr>
          <a:xfrm>
            <a:off x="3138816" y="3839445"/>
            <a:ext cx="258470" cy="258470"/>
          </a:xfrm>
          <a:prstGeom prst="ellipse">
            <a:avLst/>
          </a:pr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11" name="Oval 10"/>
          <p:cNvSpPr/>
          <p:nvPr/>
        </p:nvSpPr>
        <p:spPr>
          <a:xfrm>
            <a:off x="4526647" y="3189680"/>
            <a:ext cx="342473" cy="342473"/>
          </a:xfrm>
          <a:prstGeom prst="ellipse">
            <a:avLst/>
          </a:pr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12" name="Oval 11"/>
          <p:cNvSpPr/>
          <p:nvPr/>
        </p:nvSpPr>
        <p:spPr>
          <a:xfrm>
            <a:off x="6186816" y="2650115"/>
            <a:ext cx="458784" cy="458784"/>
          </a:xfrm>
          <a:prstGeom prst="ellipse">
            <a:avLst/>
          </a:pr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23" name="Rectangle 22"/>
          <p:cNvSpPr/>
          <p:nvPr/>
        </p:nvSpPr>
        <p:spPr>
          <a:xfrm>
            <a:off x="-1241878" y="3429556"/>
            <a:ext cx="1104960" cy="96118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6" name="Rectangle 25"/>
          <p:cNvSpPr/>
          <p:nvPr/>
        </p:nvSpPr>
        <p:spPr>
          <a:xfrm>
            <a:off x="515720" y="2438599"/>
            <a:ext cx="1356969" cy="154085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9" name="Rectangle 28"/>
          <p:cNvSpPr/>
          <p:nvPr/>
        </p:nvSpPr>
        <p:spPr>
          <a:xfrm>
            <a:off x="2117868" y="1256493"/>
            <a:ext cx="1356969" cy="249585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2" name="Rectangle 31"/>
          <p:cNvSpPr/>
          <p:nvPr/>
        </p:nvSpPr>
        <p:spPr>
          <a:xfrm>
            <a:off x="3995973" y="506005"/>
            <a:ext cx="1509384" cy="289567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4" name="Rectangle 33"/>
          <p:cNvSpPr/>
          <p:nvPr/>
        </p:nvSpPr>
        <p:spPr>
          <a:xfrm>
            <a:off x="2300616" y="4783715"/>
            <a:ext cx="1104960" cy="96118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8751" tIns="0" rIns="0" bIns="0" numCol="1" spcCol="1270" anchor="t" anchorCtr="0">
            <a:noAutofit/>
          </a:bodyPr>
          <a:lstStyle/>
          <a:p>
            <a:pPr lvl="0" algn="l" defTabSz="889000">
              <a:lnSpc>
                <a:spcPct val="90000"/>
              </a:lnSpc>
              <a:spcBef>
                <a:spcPct val="0"/>
              </a:spcBef>
              <a:spcAft>
                <a:spcPct val="35000"/>
              </a:spcAft>
            </a:pPr>
            <a:r>
              <a:rPr lang="en-US" sz="2000" kern="1200" dirty="0" smtClean="0"/>
              <a:t>State Nurse Practice Act</a:t>
            </a:r>
            <a:endParaRPr lang="en-US" sz="2000" kern="1200" dirty="0"/>
          </a:p>
        </p:txBody>
      </p:sp>
      <p:sp>
        <p:nvSpPr>
          <p:cNvPr id="35" name="Rectangle 34"/>
          <p:cNvSpPr/>
          <p:nvPr/>
        </p:nvSpPr>
        <p:spPr>
          <a:xfrm>
            <a:off x="3367431" y="3869349"/>
            <a:ext cx="1356969" cy="154085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36958" tIns="0" rIns="0" bIns="0" numCol="1" spcCol="1270" anchor="t" anchorCtr="0">
            <a:noAutofit/>
          </a:bodyPr>
          <a:lstStyle/>
          <a:p>
            <a:pPr lvl="0" algn="l" defTabSz="889000">
              <a:lnSpc>
                <a:spcPct val="90000"/>
              </a:lnSpc>
              <a:spcBef>
                <a:spcPct val="0"/>
              </a:spcBef>
              <a:spcAft>
                <a:spcPct val="35000"/>
              </a:spcAft>
            </a:pPr>
            <a:r>
              <a:rPr lang="en-US" sz="2000" kern="1200" dirty="0" smtClean="0"/>
              <a:t>1</a:t>
            </a:r>
            <a:r>
              <a:rPr lang="en-US" sz="2000" kern="1200" baseline="30000" dirty="0" smtClean="0"/>
              <a:t>st</a:t>
            </a:r>
            <a:r>
              <a:rPr lang="en-US" sz="2000" kern="1200" dirty="0" smtClean="0"/>
              <a:t> state in nation to require licensure</a:t>
            </a:r>
            <a:endParaRPr lang="en-US" sz="2000" kern="1200" dirty="0"/>
          </a:p>
        </p:txBody>
      </p:sp>
      <p:sp>
        <p:nvSpPr>
          <p:cNvPr id="36" name="Rectangle 35"/>
          <p:cNvSpPr/>
          <p:nvPr/>
        </p:nvSpPr>
        <p:spPr>
          <a:xfrm>
            <a:off x="4815231" y="3276600"/>
            <a:ext cx="1356969" cy="249585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81469" tIns="0" rIns="0" bIns="0" numCol="1" spcCol="1270" anchor="t" anchorCtr="0">
            <a:noAutofit/>
          </a:bodyPr>
          <a:lstStyle/>
          <a:p>
            <a:pPr lvl="0" algn="l" defTabSz="889000">
              <a:lnSpc>
                <a:spcPct val="90000"/>
              </a:lnSpc>
              <a:spcBef>
                <a:spcPct val="0"/>
              </a:spcBef>
              <a:spcAft>
                <a:spcPct val="35000"/>
              </a:spcAft>
            </a:pPr>
            <a:r>
              <a:rPr lang="en-US" sz="2000" kern="1200" dirty="0" smtClean="0"/>
              <a:t>Legal definition of “nurse” revised</a:t>
            </a:r>
            <a:endParaRPr lang="en-US" sz="2000" kern="1200" dirty="0"/>
          </a:p>
        </p:txBody>
      </p:sp>
      <p:sp>
        <p:nvSpPr>
          <p:cNvPr id="37" name="Rectangle 36"/>
          <p:cNvSpPr/>
          <p:nvPr/>
        </p:nvSpPr>
        <p:spPr>
          <a:xfrm>
            <a:off x="6491616" y="2940988"/>
            <a:ext cx="1509384" cy="289567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43101" tIns="0" rIns="0" bIns="0" numCol="1" spcCol="1270" anchor="t" anchorCtr="0">
            <a:noAutofit/>
          </a:bodyPr>
          <a:lstStyle/>
          <a:p>
            <a:pPr lvl="0" algn="l" defTabSz="889000">
              <a:lnSpc>
                <a:spcPct val="90000"/>
              </a:lnSpc>
              <a:spcBef>
                <a:spcPct val="0"/>
              </a:spcBef>
              <a:spcAft>
                <a:spcPct val="35000"/>
              </a:spcAft>
            </a:pPr>
            <a:r>
              <a:rPr lang="en-US" sz="2000" kern="1200" dirty="0" smtClean="0"/>
              <a:t>NP Title &amp; scope of practice legislation </a:t>
            </a:r>
            <a:endParaRPr lang="en-US" sz="2000" kern="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b="1" dirty="0" smtClean="0"/>
              <a:t>Legislative Victories </a:t>
            </a:r>
            <a:r>
              <a:rPr lang="en-US" sz="2800" b="1" dirty="0" smtClean="0"/>
              <a:t>2000-2007</a:t>
            </a:r>
            <a:endParaRPr lang="en-US" sz="2800" b="1" dirty="0"/>
          </a:p>
        </p:txBody>
      </p:sp>
      <p:sp>
        <p:nvSpPr>
          <p:cNvPr id="4" name="TextBox 3"/>
          <p:cNvSpPr txBox="1"/>
          <p:nvPr/>
        </p:nvSpPr>
        <p:spPr>
          <a:xfrm>
            <a:off x="990600" y="4277380"/>
            <a:ext cx="1353864" cy="523220"/>
          </a:xfrm>
          <a:prstGeom prst="rect">
            <a:avLst/>
          </a:prstGeom>
          <a:noFill/>
        </p:spPr>
        <p:txBody>
          <a:bodyPr wrap="square" rtlCol="0">
            <a:spAutoFit/>
          </a:bodyPr>
          <a:lstStyle/>
          <a:p>
            <a:r>
              <a:rPr lang="en-US" sz="2800" b="1" dirty="0" smtClean="0"/>
              <a:t>2000</a:t>
            </a:r>
            <a:endParaRPr lang="en-US" sz="2800" b="1" dirty="0"/>
          </a:p>
        </p:txBody>
      </p:sp>
      <p:sp>
        <p:nvSpPr>
          <p:cNvPr id="5" name="TextBox 4"/>
          <p:cNvSpPr txBox="1"/>
          <p:nvPr/>
        </p:nvSpPr>
        <p:spPr>
          <a:xfrm>
            <a:off x="1872689" y="3293844"/>
            <a:ext cx="1342327" cy="523220"/>
          </a:xfrm>
          <a:prstGeom prst="rect">
            <a:avLst/>
          </a:prstGeom>
          <a:noFill/>
        </p:spPr>
        <p:txBody>
          <a:bodyPr wrap="square" rtlCol="0">
            <a:spAutoFit/>
          </a:bodyPr>
          <a:lstStyle/>
          <a:p>
            <a:pPr algn="r"/>
            <a:r>
              <a:rPr lang="en-US" sz="2800" b="1" dirty="0" smtClean="0"/>
              <a:t>2002</a:t>
            </a:r>
            <a:endParaRPr lang="en-US" sz="2800" b="1" dirty="0"/>
          </a:p>
        </p:txBody>
      </p:sp>
      <p:sp>
        <p:nvSpPr>
          <p:cNvPr id="6" name="TextBox 5"/>
          <p:cNvSpPr txBox="1"/>
          <p:nvPr/>
        </p:nvSpPr>
        <p:spPr>
          <a:xfrm>
            <a:off x="3647108" y="2421515"/>
            <a:ext cx="1222012" cy="523220"/>
          </a:xfrm>
          <a:prstGeom prst="rect">
            <a:avLst/>
          </a:prstGeom>
          <a:noFill/>
        </p:spPr>
        <p:txBody>
          <a:bodyPr wrap="square" rtlCol="0">
            <a:spAutoFit/>
          </a:bodyPr>
          <a:lstStyle/>
          <a:p>
            <a:r>
              <a:rPr lang="en-US" sz="2800" b="1" dirty="0" smtClean="0"/>
              <a:t>2005</a:t>
            </a:r>
            <a:endParaRPr lang="en-US" sz="2800" b="1" dirty="0"/>
          </a:p>
        </p:txBody>
      </p:sp>
      <p:sp>
        <p:nvSpPr>
          <p:cNvPr id="7" name="TextBox 6"/>
          <p:cNvSpPr txBox="1"/>
          <p:nvPr/>
        </p:nvSpPr>
        <p:spPr>
          <a:xfrm>
            <a:off x="5260736" y="1974495"/>
            <a:ext cx="1230880" cy="523220"/>
          </a:xfrm>
          <a:prstGeom prst="rect">
            <a:avLst/>
          </a:prstGeom>
          <a:noFill/>
        </p:spPr>
        <p:txBody>
          <a:bodyPr wrap="square" rtlCol="0">
            <a:spAutoFit/>
          </a:bodyPr>
          <a:lstStyle/>
          <a:p>
            <a:r>
              <a:rPr lang="en-US" sz="2800" b="1" dirty="0" smtClean="0"/>
              <a:t>2007</a:t>
            </a:r>
            <a:endParaRPr lang="en-US" sz="2800" b="1" dirty="0"/>
          </a:p>
        </p:txBody>
      </p:sp>
      <p:sp>
        <p:nvSpPr>
          <p:cNvPr id="8" name="Shape 7"/>
          <p:cNvSpPr/>
          <p:nvPr/>
        </p:nvSpPr>
        <p:spPr>
          <a:xfrm>
            <a:off x="1361220" y="1828800"/>
            <a:ext cx="6461760" cy="4038600"/>
          </a:xfrm>
          <a:prstGeom prst="swooshArrow">
            <a:avLst>
              <a:gd name="adj1" fmla="val 25000"/>
              <a:gd name="adj2" fmla="val 25000"/>
            </a:avLst>
          </a:prstGeom>
          <a:scene3d>
            <a:camera prst="orthographicFront"/>
            <a:lightRig rig="flat" dir="t"/>
          </a:scene3d>
          <a:sp3d z="-190500" extrusionH="12700" prstMaterial="plastic">
            <a:bevelT w="50800" h="50800"/>
          </a:sp3d>
        </p:spPr>
        <p:style>
          <a:lnRef idx="0">
            <a:schemeClr val="accent5">
              <a:hueOff val="0"/>
              <a:satOff val="0"/>
              <a:lumOff val="0"/>
              <a:alphaOff val="0"/>
            </a:schemeClr>
          </a:lnRef>
          <a:fillRef idx="3">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sp>
      <p:sp>
        <p:nvSpPr>
          <p:cNvPr id="9" name="Oval 8"/>
          <p:cNvSpPr/>
          <p:nvPr/>
        </p:nvSpPr>
        <p:spPr>
          <a:xfrm>
            <a:off x="2135796" y="4707515"/>
            <a:ext cx="148620" cy="148620"/>
          </a:xfrm>
          <a:prstGeom prst="ellipse">
            <a:avLst/>
          </a:pr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10" name="Oval 9"/>
          <p:cNvSpPr/>
          <p:nvPr/>
        </p:nvSpPr>
        <p:spPr>
          <a:xfrm>
            <a:off x="3138816" y="3839445"/>
            <a:ext cx="258470" cy="258470"/>
          </a:xfrm>
          <a:prstGeom prst="ellipse">
            <a:avLst/>
          </a:pr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11" name="Oval 10"/>
          <p:cNvSpPr/>
          <p:nvPr/>
        </p:nvSpPr>
        <p:spPr>
          <a:xfrm>
            <a:off x="4526647" y="3189680"/>
            <a:ext cx="342473" cy="342473"/>
          </a:xfrm>
          <a:prstGeom prst="ellipse">
            <a:avLst/>
          </a:pr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12" name="Oval 11"/>
          <p:cNvSpPr/>
          <p:nvPr/>
        </p:nvSpPr>
        <p:spPr>
          <a:xfrm>
            <a:off x="6186816" y="2650115"/>
            <a:ext cx="458784" cy="458784"/>
          </a:xfrm>
          <a:prstGeom prst="ellipse">
            <a:avLst/>
          </a:pr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23" name="Rectangle 22"/>
          <p:cNvSpPr/>
          <p:nvPr/>
        </p:nvSpPr>
        <p:spPr>
          <a:xfrm>
            <a:off x="-1241878" y="3429556"/>
            <a:ext cx="1104960" cy="96118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4" name="Rectangle 33"/>
          <p:cNvSpPr/>
          <p:nvPr/>
        </p:nvSpPr>
        <p:spPr>
          <a:xfrm>
            <a:off x="2300615" y="4783715"/>
            <a:ext cx="2226031" cy="96118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8751" tIns="0" rIns="0" bIns="0" numCol="1" spcCol="1270" anchor="t" anchorCtr="0">
            <a:noAutofit/>
          </a:bodyPr>
          <a:lstStyle/>
          <a:p>
            <a:pPr lvl="0"/>
            <a:r>
              <a:rPr lang="en-US" kern="0" dirty="0">
                <a:solidFill>
                  <a:sysClr val="windowText" lastClr="000000"/>
                </a:solidFill>
              </a:rPr>
              <a:t>SPAN –</a:t>
            </a:r>
            <a:r>
              <a:rPr lang="en-US" sz="2000" kern="0" dirty="0">
                <a:solidFill>
                  <a:sysClr val="windowText" lastClr="000000"/>
                </a:solidFill>
              </a:rPr>
              <a:t/>
            </a:r>
            <a:br>
              <a:rPr lang="en-US" sz="2000" kern="0" dirty="0">
                <a:solidFill>
                  <a:sysClr val="windowText" lastClr="000000"/>
                </a:solidFill>
              </a:rPr>
            </a:br>
            <a:r>
              <a:rPr lang="en-US" sz="1600" kern="0" dirty="0">
                <a:solidFill>
                  <a:sysClr val="windowText" lastClr="000000"/>
                </a:solidFill>
              </a:rPr>
              <a:t>Statewide Peer </a:t>
            </a:r>
            <a:br>
              <a:rPr lang="en-US" sz="1600" kern="0" dirty="0">
                <a:solidFill>
                  <a:sysClr val="windowText" lastClr="000000"/>
                </a:solidFill>
              </a:rPr>
            </a:br>
            <a:r>
              <a:rPr lang="en-US" sz="1600" kern="0" dirty="0">
                <a:solidFill>
                  <a:sysClr val="windowText" lastClr="000000"/>
                </a:solidFill>
              </a:rPr>
              <a:t>Assistance for Nurses</a:t>
            </a:r>
            <a:endParaRPr lang="en-US" sz="2000" kern="0" dirty="0">
              <a:solidFill>
                <a:sysClr val="windowText" lastClr="000000"/>
              </a:solidFill>
            </a:endParaRPr>
          </a:p>
        </p:txBody>
      </p:sp>
      <p:sp>
        <p:nvSpPr>
          <p:cNvPr id="35" name="Rectangle 34"/>
          <p:cNvSpPr/>
          <p:nvPr/>
        </p:nvSpPr>
        <p:spPr>
          <a:xfrm>
            <a:off x="3367431" y="3869349"/>
            <a:ext cx="1356969" cy="154085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36958" tIns="0" rIns="0" bIns="0" numCol="1" spcCol="1270" anchor="t" anchorCtr="0">
            <a:noAutofit/>
          </a:bodyPr>
          <a:lstStyle/>
          <a:p>
            <a:pPr lvl="0"/>
            <a:r>
              <a:rPr lang="en-US" sz="2000" dirty="0"/>
              <a:t>Whistle-blower  Protection </a:t>
            </a:r>
          </a:p>
        </p:txBody>
      </p:sp>
      <p:sp>
        <p:nvSpPr>
          <p:cNvPr id="21" name="Rectangle 20"/>
          <p:cNvSpPr/>
          <p:nvPr/>
        </p:nvSpPr>
        <p:spPr>
          <a:xfrm>
            <a:off x="4785983" y="3352800"/>
            <a:ext cx="1995817" cy="249585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0" name="Rectangle 29"/>
          <p:cNvSpPr/>
          <p:nvPr/>
        </p:nvSpPr>
        <p:spPr>
          <a:xfrm>
            <a:off x="6779172" y="2849225"/>
            <a:ext cx="1661758" cy="289567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3" name="Rectangle 32"/>
          <p:cNvSpPr/>
          <p:nvPr/>
        </p:nvSpPr>
        <p:spPr>
          <a:xfrm>
            <a:off x="6567842" y="2819324"/>
            <a:ext cx="1661758" cy="289567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43101" tIns="0" rIns="0" bIns="0" numCol="1" spcCol="1270" anchor="t" anchorCtr="0">
            <a:noAutofit/>
          </a:bodyPr>
          <a:lstStyle/>
          <a:p>
            <a:pPr lvl="0" algn="l" defTabSz="800100">
              <a:lnSpc>
                <a:spcPct val="90000"/>
              </a:lnSpc>
              <a:spcBef>
                <a:spcPct val="0"/>
              </a:spcBef>
              <a:spcAft>
                <a:spcPct val="35000"/>
              </a:spcAft>
            </a:pPr>
            <a:r>
              <a:rPr lang="en-US" sz="2000" kern="1200" dirty="0" smtClean="0"/>
              <a:t>Title Protection</a:t>
            </a:r>
            <a:endParaRPr lang="en-US" sz="2000" kern="1200" dirty="0"/>
          </a:p>
        </p:txBody>
      </p:sp>
      <p:sp>
        <p:nvSpPr>
          <p:cNvPr id="38" name="Rectangle 37"/>
          <p:cNvSpPr/>
          <p:nvPr/>
        </p:nvSpPr>
        <p:spPr>
          <a:xfrm>
            <a:off x="4785983" y="3352800"/>
            <a:ext cx="1995817" cy="249585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81469" tIns="0" rIns="0" bIns="0" numCol="1" spcCol="1270" anchor="t" anchorCtr="0">
            <a:noAutofit/>
          </a:bodyPr>
          <a:lstStyle/>
          <a:p>
            <a:pPr lvl="0" algn="l" defTabSz="800100">
              <a:lnSpc>
                <a:spcPct val="90000"/>
              </a:lnSpc>
              <a:spcBef>
                <a:spcPct val="0"/>
              </a:spcBef>
              <a:spcAft>
                <a:spcPct val="35000"/>
              </a:spcAft>
            </a:pPr>
            <a:r>
              <a:rPr lang="en-US" sz="1800" kern="1200" dirty="0" smtClean="0"/>
              <a:t>Faculty Loan Forgiveness &amp; Scholarship Programs;</a:t>
            </a:r>
          </a:p>
          <a:p>
            <a:pPr lvl="0" algn="l" defTabSz="800100">
              <a:lnSpc>
                <a:spcPct val="90000"/>
              </a:lnSpc>
              <a:spcBef>
                <a:spcPct val="0"/>
              </a:spcBef>
              <a:spcAft>
                <a:spcPct val="35000"/>
              </a:spcAft>
            </a:pPr>
            <a:r>
              <a:rPr lang="en-US" sz="1800" kern="1200" dirty="0" smtClean="0"/>
              <a:t>Safe Patient Handling Demonstration Program</a:t>
            </a:r>
          </a:p>
        </p:txBody>
      </p:sp>
    </p:spTree>
    <p:extLst>
      <p:ext uri="{BB962C8B-B14F-4D97-AF65-F5344CB8AC3E}">
        <p14:creationId xmlns:p14="http://schemas.microsoft.com/office/powerpoint/2010/main" val="1659785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3" grpId="0"/>
      <p:bldP spid="3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b="1" dirty="0" smtClean="0"/>
              <a:t>2008 Legislative Victory</a:t>
            </a:r>
            <a:endParaRPr lang="en-US" sz="4400" b="1" dirty="0"/>
          </a:p>
        </p:txBody>
      </p:sp>
      <p:grpSp>
        <p:nvGrpSpPr>
          <p:cNvPr id="4" name="Group 3"/>
          <p:cNvGrpSpPr/>
          <p:nvPr/>
        </p:nvGrpSpPr>
        <p:grpSpPr>
          <a:xfrm>
            <a:off x="1524000" y="1905000"/>
            <a:ext cx="6096000" cy="1219200"/>
            <a:chOff x="0" y="0"/>
            <a:chExt cx="6096000" cy="1219200"/>
          </a:xfrm>
        </p:grpSpPr>
        <p:sp>
          <p:nvSpPr>
            <p:cNvPr id="5" name="Rectangle 4"/>
            <p:cNvSpPr/>
            <p:nvPr/>
          </p:nvSpPr>
          <p:spPr>
            <a:xfrm>
              <a:off x="0" y="0"/>
              <a:ext cx="6096000" cy="1219200"/>
            </a:xfrm>
            <a:prstGeom prst="rect">
              <a:avLst/>
            </a:prstGeom>
          </p:spPr>
          <p:style>
            <a:lnRef idx="0">
              <a:schemeClr val="accent1">
                <a:hueOff val="0"/>
                <a:satOff val="0"/>
                <a:lumOff val="0"/>
                <a:alphaOff val="0"/>
              </a:schemeClr>
            </a:lnRef>
            <a:fillRef idx="1">
              <a:schemeClr val="accent1">
                <a:shade val="80000"/>
                <a:hueOff val="0"/>
                <a:satOff val="0"/>
                <a:lumOff val="0"/>
                <a:alphaOff val="0"/>
              </a:schemeClr>
            </a:fillRef>
            <a:effectRef idx="2">
              <a:schemeClr val="accent1">
                <a:shade val="80000"/>
                <a:hueOff val="0"/>
                <a:satOff val="0"/>
                <a:lumOff val="0"/>
                <a:alphaOff val="0"/>
              </a:schemeClr>
            </a:effectRef>
            <a:fontRef idx="minor">
              <a:schemeClr val="lt1">
                <a:hueOff val="0"/>
                <a:satOff val="0"/>
                <a:lumOff val="0"/>
                <a:alphaOff val="0"/>
              </a:schemeClr>
            </a:fontRef>
          </p:style>
        </p:sp>
        <p:sp>
          <p:nvSpPr>
            <p:cNvPr id="6" name="Rectangle 5"/>
            <p:cNvSpPr/>
            <p:nvPr/>
          </p:nvSpPr>
          <p:spPr>
            <a:xfrm>
              <a:off x="0" y="0"/>
              <a:ext cx="6096000" cy="1219200"/>
            </a:xfrm>
            <a:prstGeom prst="rect">
              <a:avLst/>
            </a:prstGeom>
          </p:spPr>
          <p:style>
            <a:lnRef idx="0">
              <a:scrgbClr r="0" g="0" b="0"/>
            </a:lnRef>
            <a:fillRef idx="0">
              <a:scrgbClr r="0" g="0" b="0"/>
            </a:fillRef>
            <a:effectRef idx="0">
              <a:scrgbClr r="0" g="0" b="0"/>
            </a:effectRef>
            <a:fontRef idx="minor">
              <a:schemeClr val="lt1">
                <a:hueOff val="0"/>
                <a:satOff val="0"/>
                <a:lumOff val="0"/>
                <a:alphaOff val="0"/>
              </a:schemeClr>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smtClean="0"/>
                <a:t>Ban on Mandatory Overtime</a:t>
              </a:r>
              <a:endParaRPr lang="en-US" sz="2800" b="1" kern="1200" dirty="0"/>
            </a:p>
          </p:txBody>
        </p:sp>
      </p:grpSp>
      <p:sp>
        <p:nvSpPr>
          <p:cNvPr id="7" name="Rectangle 6"/>
          <p:cNvSpPr/>
          <p:nvPr/>
        </p:nvSpPr>
        <p:spPr>
          <a:xfrm>
            <a:off x="1524000" y="5714650"/>
            <a:ext cx="6096000" cy="284480"/>
          </a:xfrm>
          <a:prstGeom prst="rect">
            <a:avLst/>
          </a:prstGeom>
        </p:spPr>
        <p:style>
          <a:lnRef idx="0">
            <a:schemeClr val="accent1">
              <a:hueOff val="0"/>
              <a:satOff val="0"/>
              <a:lumOff val="0"/>
              <a:alphaOff val="0"/>
            </a:schemeClr>
          </a:lnRef>
          <a:fillRef idx="1">
            <a:schemeClr val="accent1">
              <a:shade val="80000"/>
              <a:hueOff val="0"/>
              <a:satOff val="0"/>
              <a:lumOff val="0"/>
              <a:alphaOff val="0"/>
            </a:schemeClr>
          </a:fillRef>
          <a:effectRef idx="2">
            <a:schemeClr val="accent1">
              <a:shade val="80000"/>
              <a:hueOff val="0"/>
              <a:satOff val="0"/>
              <a:lumOff val="0"/>
              <a:alphaOff val="0"/>
            </a:schemeClr>
          </a:effectRef>
          <a:fontRef idx="minor">
            <a:schemeClr val="lt1">
              <a:hueOff val="0"/>
              <a:satOff val="0"/>
              <a:lumOff val="0"/>
              <a:alphaOff val="0"/>
            </a:schemeClr>
          </a:fontRef>
        </p:style>
      </p:sp>
      <p:grpSp>
        <p:nvGrpSpPr>
          <p:cNvPr id="8" name="Group 7"/>
          <p:cNvGrpSpPr/>
          <p:nvPr/>
        </p:nvGrpSpPr>
        <p:grpSpPr>
          <a:xfrm>
            <a:off x="1524000" y="3124200"/>
            <a:ext cx="3047999" cy="2560320"/>
            <a:chOff x="0" y="1219200"/>
            <a:chExt cx="3047999" cy="2560320"/>
          </a:xfrm>
        </p:grpSpPr>
        <p:sp>
          <p:nvSpPr>
            <p:cNvPr id="9" name="Rectangle 8"/>
            <p:cNvSpPr/>
            <p:nvPr/>
          </p:nvSpPr>
          <p:spPr>
            <a:xfrm>
              <a:off x="0" y="1219200"/>
              <a:ext cx="3047999" cy="2560320"/>
            </a:xfrm>
            <a:prstGeom prst="rect">
              <a:avLst/>
            </a:prstGeom>
          </p:spPr>
          <p:style>
            <a:lnRef idx="0">
              <a:schemeClr val="accent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10" name="Rectangle 9"/>
            <p:cNvSpPr/>
            <p:nvPr/>
          </p:nvSpPr>
          <p:spPr>
            <a:xfrm>
              <a:off x="0" y="1219200"/>
              <a:ext cx="3047999" cy="256032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t>RNs cannot be required to work beyond “regularly scheduled work hours”</a:t>
              </a:r>
              <a:endParaRPr lang="en-US" sz="2600" kern="1200" dirty="0"/>
            </a:p>
          </p:txBody>
        </p:sp>
      </p:grpSp>
      <p:grpSp>
        <p:nvGrpSpPr>
          <p:cNvPr id="11" name="Group 10"/>
          <p:cNvGrpSpPr/>
          <p:nvPr/>
        </p:nvGrpSpPr>
        <p:grpSpPr>
          <a:xfrm>
            <a:off x="4572001" y="3124200"/>
            <a:ext cx="3047999" cy="2560320"/>
            <a:chOff x="3048000" y="1219200"/>
            <a:chExt cx="3047999" cy="2560320"/>
          </a:xfrm>
        </p:grpSpPr>
        <p:sp>
          <p:nvSpPr>
            <p:cNvPr id="12" name="Rectangle 11"/>
            <p:cNvSpPr/>
            <p:nvPr/>
          </p:nvSpPr>
          <p:spPr>
            <a:xfrm>
              <a:off x="3048000" y="1219200"/>
              <a:ext cx="3047999" cy="2560320"/>
            </a:xfrm>
            <a:prstGeom prst="rect">
              <a:avLst/>
            </a:prstGeom>
          </p:spPr>
          <p:style>
            <a:lnRef idx="0">
              <a:schemeClr val="accent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13" name="Rectangle 12"/>
            <p:cNvSpPr/>
            <p:nvPr/>
          </p:nvSpPr>
          <p:spPr>
            <a:xfrm>
              <a:off x="3048000" y="1219200"/>
              <a:ext cx="3047999" cy="256032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t>RNs who refuse to work overtime cannot be charged with patient abandonment</a:t>
              </a:r>
              <a:endParaRPr lang="en-US" sz="2600" kern="12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b="1" dirty="0" smtClean="0"/>
              <a:t>2009 Legislative Victory</a:t>
            </a:r>
            <a:endParaRPr lang="en-US" sz="4400" b="1" dirty="0"/>
          </a:p>
        </p:txBody>
      </p:sp>
      <p:pic>
        <p:nvPicPr>
          <p:cNvPr id="1026" name="Picture 2" descr="C:\Users\kabrams\AppData\Local\Microsoft\Windows\Temporary Internet Files\Content.IE5\PMESL3WR\MP900448461[1].jpg"/>
          <p:cNvPicPr>
            <a:picLocks noChangeAspect="1" noChangeArrowheads="1"/>
          </p:cNvPicPr>
          <p:nvPr/>
        </p:nvPicPr>
        <p:blipFill>
          <a:blip r:embed="rId3"/>
          <a:srcRect/>
          <a:stretch>
            <a:fillRect/>
          </a:stretch>
        </p:blipFill>
        <p:spPr bwMode="auto">
          <a:xfrm>
            <a:off x="582081" y="2057400"/>
            <a:ext cx="2389719" cy="3505200"/>
          </a:xfrm>
          <a:prstGeom prst="rect">
            <a:avLst/>
          </a:prstGeom>
          <a:noFill/>
        </p:spPr>
      </p:pic>
      <p:sp>
        <p:nvSpPr>
          <p:cNvPr id="7" name="Rectangle 6"/>
          <p:cNvSpPr/>
          <p:nvPr/>
        </p:nvSpPr>
        <p:spPr>
          <a:xfrm>
            <a:off x="3082353" y="2057400"/>
            <a:ext cx="5486400" cy="1015663"/>
          </a:xfrm>
          <a:prstGeom prst="rect">
            <a:avLst/>
          </a:prstGeom>
          <a:solidFill>
            <a:schemeClr val="accent1"/>
          </a:solidFill>
        </p:spPr>
        <p:txBody>
          <a:bodyPr wrap="square">
            <a:spAutoFit/>
          </a:bodyPr>
          <a:lstStyle/>
          <a:p>
            <a:pPr algn="ctr"/>
            <a:r>
              <a:rPr lang="en-US" sz="2800" b="1" dirty="0" smtClean="0">
                <a:solidFill>
                  <a:schemeClr val="bg1">
                    <a:lumMod val="95000"/>
                  </a:schemeClr>
                </a:solidFill>
              </a:rPr>
              <a:t>Nursing Care Quality Protection</a:t>
            </a:r>
            <a:r>
              <a:rPr lang="en-US" sz="3200" b="1" dirty="0" smtClean="0">
                <a:solidFill>
                  <a:schemeClr val="bg1">
                    <a:lumMod val="95000"/>
                  </a:schemeClr>
                </a:solidFill>
              </a:rPr>
              <a:t> </a:t>
            </a:r>
            <a:r>
              <a:rPr lang="en-US" sz="2800" b="1" dirty="0" smtClean="0">
                <a:solidFill>
                  <a:schemeClr val="bg1">
                    <a:lumMod val="95000"/>
                  </a:schemeClr>
                </a:solidFill>
              </a:rPr>
              <a:t>Act </a:t>
            </a:r>
            <a:r>
              <a:rPr lang="en-US" sz="2400" b="1" dirty="0" smtClean="0">
                <a:solidFill>
                  <a:schemeClr val="bg1">
                    <a:lumMod val="95000"/>
                  </a:schemeClr>
                </a:solidFill>
              </a:rPr>
              <a:t>(“Disclosure”)</a:t>
            </a:r>
            <a:endParaRPr lang="en-US" sz="2400" b="1" dirty="0">
              <a:solidFill>
                <a:schemeClr val="bg1">
                  <a:lumMod val="95000"/>
                </a:schemeClr>
              </a:solidFill>
            </a:endParaRPr>
          </a:p>
        </p:txBody>
      </p:sp>
      <p:grpSp>
        <p:nvGrpSpPr>
          <p:cNvPr id="11" name="Group 10"/>
          <p:cNvGrpSpPr/>
          <p:nvPr/>
        </p:nvGrpSpPr>
        <p:grpSpPr>
          <a:xfrm>
            <a:off x="3082353" y="3200400"/>
            <a:ext cx="5486400" cy="1069202"/>
            <a:chOff x="0" y="323097"/>
            <a:chExt cx="5486400" cy="1069202"/>
          </a:xfrm>
        </p:grpSpPr>
        <p:sp>
          <p:nvSpPr>
            <p:cNvPr id="12" name="Rounded Rectangle 11"/>
            <p:cNvSpPr/>
            <p:nvPr/>
          </p:nvSpPr>
          <p:spPr>
            <a:xfrm>
              <a:off x="0" y="323097"/>
              <a:ext cx="5486400" cy="1069202"/>
            </a:xfrm>
            <a:prstGeom prst="roundRect">
              <a:avLst/>
            </a:prstGeom>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13" name="Rounded Rectangle 4"/>
            <p:cNvSpPr/>
            <p:nvPr/>
          </p:nvSpPr>
          <p:spPr>
            <a:xfrm>
              <a:off x="52194" y="375291"/>
              <a:ext cx="5382012" cy="9648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Nursing staff levels &amp; quality outcomes must be disclosed</a:t>
              </a:r>
              <a:endParaRPr lang="en-US" sz="2400" kern="1200" dirty="0"/>
            </a:p>
          </p:txBody>
        </p:sp>
      </p:grpSp>
      <p:grpSp>
        <p:nvGrpSpPr>
          <p:cNvPr id="14" name="Group 13"/>
          <p:cNvGrpSpPr/>
          <p:nvPr/>
        </p:nvGrpSpPr>
        <p:grpSpPr>
          <a:xfrm>
            <a:off x="3082353" y="4437768"/>
            <a:ext cx="5486400" cy="1069202"/>
            <a:chOff x="0" y="1600200"/>
            <a:chExt cx="5486400" cy="1069202"/>
          </a:xfrm>
        </p:grpSpPr>
        <p:sp>
          <p:nvSpPr>
            <p:cNvPr id="15" name="Rounded Rectangle 14"/>
            <p:cNvSpPr/>
            <p:nvPr/>
          </p:nvSpPr>
          <p:spPr>
            <a:xfrm>
              <a:off x="0" y="1600200"/>
              <a:ext cx="5486400" cy="1069202"/>
            </a:xfrm>
            <a:prstGeom prst="roundRect">
              <a:avLst/>
            </a:prstGeom>
          </p:spPr>
          <p:style>
            <a:lnRef idx="0">
              <a:schemeClr val="lt1">
                <a:hueOff val="0"/>
                <a:satOff val="0"/>
                <a:lumOff val="0"/>
                <a:alphaOff val="0"/>
              </a:schemeClr>
            </a:lnRef>
            <a:fillRef idx="3">
              <a:schemeClr val="accent3">
                <a:hueOff val="11250264"/>
                <a:satOff val="-16880"/>
                <a:lumOff val="-2745"/>
                <a:alphaOff val="0"/>
              </a:schemeClr>
            </a:fillRef>
            <a:effectRef idx="2">
              <a:schemeClr val="accent3">
                <a:hueOff val="11250264"/>
                <a:satOff val="-16880"/>
                <a:lumOff val="-2745"/>
                <a:alphaOff val="0"/>
              </a:schemeClr>
            </a:effectRef>
            <a:fontRef idx="minor">
              <a:schemeClr val="lt1"/>
            </a:fontRef>
          </p:style>
        </p:sp>
        <p:sp>
          <p:nvSpPr>
            <p:cNvPr id="16" name="Rounded Rectangle 4"/>
            <p:cNvSpPr/>
            <p:nvPr/>
          </p:nvSpPr>
          <p:spPr>
            <a:xfrm>
              <a:off x="52194" y="1652394"/>
              <a:ext cx="5382012" cy="9648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Informs public &amp; allows </a:t>
              </a:r>
              <a:br>
                <a:rPr lang="en-US" sz="2400" kern="1200" dirty="0" smtClean="0"/>
              </a:br>
              <a:r>
                <a:rPr lang="en-US" sz="2400" kern="1200" dirty="0" smtClean="0"/>
                <a:t>consumers to compare quality of care</a:t>
              </a:r>
              <a:endParaRPr lang="en-US" sz="2400" kern="12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1000" fill="hold"/>
                                        <p:tgtEl>
                                          <p:spTgt spid="14"/>
                                        </p:tgtEl>
                                        <p:attrNameLst>
                                          <p:attrName>ppt_w</p:attrName>
                                        </p:attrNameLst>
                                      </p:cBhvr>
                                      <p:tavLst>
                                        <p:tav tm="0">
                                          <p:val>
                                            <p:fltVal val="0"/>
                                          </p:val>
                                        </p:tav>
                                        <p:tav tm="100000">
                                          <p:val>
                                            <p:strVal val="#ppt_w"/>
                                          </p:val>
                                        </p:tav>
                                      </p:tavLst>
                                    </p:anim>
                                    <p:anim calcmode="lin" valueType="num">
                                      <p:cBhvr>
                                        <p:cTn id="15" dur="1000" fill="hold"/>
                                        <p:tgtEl>
                                          <p:spTgt spid="14"/>
                                        </p:tgtEl>
                                        <p:attrNameLst>
                                          <p:attrName>ppt_h</p:attrName>
                                        </p:attrNameLst>
                                      </p:cBhvr>
                                      <p:tavLst>
                                        <p:tav tm="0">
                                          <p:val>
                                            <p:fltVal val="0"/>
                                          </p:val>
                                        </p:tav>
                                        <p:tav tm="100000">
                                          <p:val>
                                            <p:strVal val="#ppt_h"/>
                                          </p:val>
                                        </p:tav>
                                      </p:tavLst>
                                    </p:anim>
                                    <p:anim calcmode="lin" valueType="num">
                                      <p:cBhvr>
                                        <p:cTn id="16" dur="1000" fill="hold"/>
                                        <p:tgtEl>
                                          <p:spTgt spid="14"/>
                                        </p:tgtEl>
                                        <p:attrNameLst>
                                          <p:attrName>style.rotation</p:attrName>
                                        </p:attrNameLst>
                                      </p:cBhvr>
                                      <p:tavLst>
                                        <p:tav tm="0">
                                          <p:val>
                                            <p:fltVal val="90"/>
                                          </p:val>
                                        </p:tav>
                                        <p:tav tm="100000">
                                          <p:val>
                                            <p:fltVal val="0"/>
                                          </p:val>
                                        </p:tav>
                                      </p:tavLst>
                                    </p:anim>
                                    <p:animEffect transition="in" filter="fade">
                                      <p:cBhvr>
                                        <p:cTn id="1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b="1" dirty="0" smtClean="0"/>
              <a:t>2010 Legislative Victories</a:t>
            </a:r>
            <a:endParaRPr lang="en-US" sz="4400" b="1" dirty="0"/>
          </a:p>
        </p:txBody>
      </p:sp>
      <p:graphicFrame>
        <p:nvGraphicFramePr>
          <p:cNvPr id="3" name="Diagram 2"/>
          <p:cNvGraphicFramePr/>
          <p:nvPr>
            <p:extLst>
              <p:ext uri="{D42A27DB-BD31-4B8C-83A1-F6EECF244321}">
                <p14:modId xmlns:p14="http://schemas.microsoft.com/office/powerpoint/2010/main" val="2620528726"/>
              </p:ext>
            </p:extLst>
          </p:nvPr>
        </p:nvGraphicFramePr>
        <p:xfrm>
          <a:off x="838200" y="1676400"/>
          <a:ext cx="6934200" cy="3581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http://img.timeinc.net/time/daily/2007/0707/a_lgayadoption_0716.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797399">
            <a:off x="5910285" y="3870605"/>
            <a:ext cx="2140606" cy="246714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8600" y="6154579"/>
            <a:ext cx="3048000" cy="246221"/>
          </a:xfrm>
          <a:prstGeom prst="rect">
            <a:avLst/>
          </a:prstGeom>
          <a:noFill/>
        </p:spPr>
        <p:txBody>
          <a:bodyPr wrap="square" rtlCol="0">
            <a:spAutoFit/>
          </a:bodyPr>
          <a:lstStyle/>
          <a:p>
            <a:r>
              <a:rPr lang="en-US" sz="1000" dirty="0" smtClean="0"/>
              <a:t>Image Source: </a:t>
            </a:r>
            <a:r>
              <a:rPr lang="en-US" sz="1000" dirty="0"/>
              <a:t>Ray </a:t>
            </a:r>
            <a:r>
              <a:rPr lang="en-US" sz="1000" dirty="0" smtClean="0"/>
              <a:t>Ng for TIME Magazine</a:t>
            </a:r>
            <a:endParaRPr lang="en-US" sz="1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16" presetClass="entr" presetSubtype="37" fill="hold" nodeType="afterEffect">
                                  <p:stCondLst>
                                    <p:cond delay="500"/>
                                  </p:stCondLst>
                                  <p:childTnLst>
                                    <p:set>
                                      <p:cBhvr>
                                        <p:cTn id="13" dur="1" fill="hold">
                                          <p:stCondLst>
                                            <p:cond delay="0"/>
                                          </p:stCondLst>
                                        </p:cTn>
                                        <p:tgtEl>
                                          <p:spTgt spid="1026"/>
                                        </p:tgtEl>
                                        <p:attrNameLst>
                                          <p:attrName>style.visibility</p:attrName>
                                        </p:attrNameLst>
                                      </p:cBhvr>
                                      <p:to>
                                        <p:strVal val="visible"/>
                                      </p:to>
                                    </p:set>
                                    <p:animEffect transition="in" filter="barn(outVertical)">
                                      <p:cBhvr>
                                        <p:cTn id="14" dur="1000"/>
                                        <p:tgtEl>
                                          <p:spTgt spid="1026"/>
                                        </p:tgtEl>
                                      </p:cBhvr>
                                    </p:animEffect>
                                  </p:childTnLst>
                                </p:cTn>
                              </p:par>
                            </p:childTnLst>
                          </p:cTn>
                        </p:par>
                        <p:par>
                          <p:cTn id="15" fill="hold">
                            <p:stCondLst>
                              <p:cond delay="2500"/>
                            </p:stCondLst>
                            <p:childTnLst>
                              <p:par>
                                <p:cTn id="16" presetID="10" presetClass="entr" presetSubtype="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osterRelease.jpg"/>
          <p:cNvPicPr>
            <a:picLocks noChangeAspect="1"/>
          </p:cNvPicPr>
          <p:nvPr/>
        </p:nvPicPr>
        <p:blipFill>
          <a:blip r:embed="rId3"/>
          <a:stretch>
            <a:fillRect/>
          </a:stretch>
        </p:blipFill>
        <p:spPr>
          <a:xfrm>
            <a:off x="6324600" y="1973580"/>
            <a:ext cx="2272444" cy="3512820"/>
          </a:xfrm>
          <a:prstGeom prst="rect">
            <a:avLst/>
          </a:prstGeom>
          <a:ln w="88900" cap="sq" cmpd="thickThin">
            <a:solidFill>
              <a:srgbClr val="000000"/>
            </a:solidFill>
            <a:prstDash val="solid"/>
            <a:miter lim="800000"/>
          </a:ln>
          <a:effectLst>
            <a:innerShdw blurRad="76200">
              <a:srgbClr val="000000"/>
            </a:innerShdw>
          </a:effectLst>
        </p:spPr>
      </p:pic>
      <p:sp>
        <p:nvSpPr>
          <p:cNvPr id="2" name="Title 1"/>
          <p:cNvSpPr>
            <a:spLocks noGrp="1"/>
          </p:cNvSpPr>
          <p:nvPr>
            <p:ph type="title"/>
          </p:nvPr>
        </p:nvSpPr>
        <p:spPr/>
        <p:txBody>
          <a:bodyPr>
            <a:noAutofit/>
          </a:bodyPr>
          <a:lstStyle/>
          <a:p>
            <a:r>
              <a:rPr lang="en-US" sz="4400" b="1" dirty="0" smtClean="0"/>
              <a:t>2010 Legislative Victories</a:t>
            </a:r>
            <a:endParaRPr lang="en-US" sz="4400" b="1" dirty="0"/>
          </a:p>
        </p:txBody>
      </p:sp>
      <p:graphicFrame>
        <p:nvGraphicFramePr>
          <p:cNvPr id="3" name="Diagram 2"/>
          <p:cNvGraphicFramePr/>
          <p:nvPr>
            <p:extLst>
              <p:ext uri="{D42A27DB-BD31-4B8C-83A1-F6EECF244321}">
                <p14:modId xmlns:p14="http://schemas.microsoft.com/office/powerpoint/2010/main" val="2053227700"/>
              </p:ext>
            </p:extLst>
          </p:nvPr>
        </p:nvGraphicFramePr>
        <p:xfrm>
          <a:off x="685800" y="3352800"/>
          <a:ext cx="5181601" cy="28585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ectangle 5"/>
          <p:cNvSpPr/>
          <p:nvPr/>
        </p:nvSpPr>
        <p:spPr>
          <a:xfrm>
            <a:off x="6629400" y="1447800"/>
            <a:ext cx="1204502" cy="60210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8" name="Rectangle 7"/>
          <p:cNvSpPr/>
          <p:nvPr/>
        </p:nvSpPr>
        <p:spPr>
          <a:xfrm>
            <a:off x="609600" y="1613079"/>
            <a:ext cx="3505200" cy="160782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3200" b="1" kern="1200" dirty="0" smtClean="0"/>
              <a:t>Addressing Violence Against Nurses</a:t>
            </a:r>
            <a:endParaRPr lang="en-US" sz="3200" b="1" kern="1200" dirty="0"/>
          </a:p>
        </p:txBody>
      </p:sp>
    </p:spTree>
    <p:extLst>
      <p:ext uri="{BB962C8B-B14F-4D97-AF65-F5344CB8AC3E}">
        <p14:creationId xmlns:p14="http://schemas.microsoft.com/office/powerpoint/2010/main" val="3847460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10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1000" accel="50000" fill="hold">
                                          <p:stCondLst>
                                            <p:cond delay="1000"/>
                                          </p:stCondLst>
                                        </p:cTn>
                                        <p:tgtEl>
                                          <p:spTgt spid="3"/>
                                        </p:tgtEl>
                                        <p:attrNameLst>
                                          <p:attrName>ppt_w</p:attrName>
                                        </p:attrNameLst>
                                      </p:cBhvr>
                                      <p:tavLst>
                                        <p:tav tm="0">
                                          <p:val>
                                            <p:strVal val="#ppt_w*.05"/>
                                          </p:val>
                                        </p:tav>
                                        <p:tav tm="100000">
                                          <p:val>
                                            <p:strVal val="#ppt_w"/>
                                          </p:val>
                                        </p:tav>
                                      </p:tavLst>
                                    </p:anim>
                                    <p:anim calcmode="lin" valueType="num">
                                      <p:cBhvr>
                                        <p:cTn id="10" dur="2000" fill="hold"/>
                                        <p:tgtEl>
                                          <p:spTgt spid="3"/>
                                        </p:tgtEl>
                                        <p:attrNameLst>
                                          <p:attrName>ppt_h</p:attrName>
                                        </p:attrNameLst>
                                      </p:cBhvr>
                                      <p:tavLst>
                                        <p:tav tm="0">
                                          <p:val>
                                            <p:strVal val="#ppt_h"/>
                                          </p:val>
                                        </p:tav>
                                        <p:tav tm="100000">
                                          <p:val>
                                            <p:strVal val="#ppt_h"/>
                                          </p:val>
                                        </p:tav>
                                      </p:tavLst>
                                    </p:anim>
                                    <p:anim calcmode="lin" valueType="num">
                                      <p:cBhvr>
                                        <p:cTn id="11" dur="10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10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1000" accel="50000" fill="hold">
                                          <p:stCondLst>
                                            <p:cond delay="1000"/>
                                          </p:stCondLst>
                                        </p:cTn>
                                        <p:tgtEl>
                                          <p:spTgt spid="3"/>
                                        </p:tgtEl>
                                        <p:attrNameLst>
                                          <p:attrName>ppt_y</p:attrName>
                                        </p:attrNameLst>
                                      </p:cBhvr>
                                      <p:tavLst>
                                        <p:tav tm="0">
                                          <p:val>
                                            <p:strVal val="#ppt_y+.1"/>
                                          </p:val>
                                        </p:tav>
                                        <p:tav tm="100000">
                                          <p:val>
                                            <p:strVal val="#ppt_y"/>
                                          </p:val>
                                        </p:tav>
                                      </p:tavLst>
                                    </p:anim>
                                    <p:animEffect transition="in" filter="fade">
                                      <p:cBhvr>
                                        <p:cTn id="14" dur="2000" decel="50000">
                                          <p:stCondLst>
                                            <p:cond delay="0"/>
                                          </p:stCondLst>
                                        </p:cTn>
                                        <p:tgtEl>
                                          <p:spTgt spid="3"/>
                                        </p:tgtEl>
                                      </p:cBhvr>
                                    </p:animEffect>
                                  </p:childTnLst>
                                </p:cTn>
                              </p:par>
                            </p:childTnLst>
                          </p:cTn>
                        </p:par>
                        <p:par>
                          <p:cTn id="15" fill="hold">
                            <p:stCondLst>
                              <p:cond delay="2000"/>
                            </p:stCondLst>
                            <p:childTnLst>
                              <p:par>
                                <p:cTn id="16" presetID="53" presetClass="entr" presetSubtype="16"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1000" fill="hold"/>
                                        <p:tgtEl>
                                          <p:spTgt spid="4"/>
                                        </p:tgtEl>
                                        <p:attrNameLst>
                                          <p:attrName>ppt_w</p:attrName>
                                        </p:attrNameLst>
                                      </p:cBhvr>
                                      <p:tavLst>
                                        <p:tav tm="0">
                                          <p:val>
                                            <p:fltVal val="0"/>
                                          </p:val>
                                        </p:tav>
                                        <p:tav tm="100000">
                                          <p:val>
                                            <p:strVal val="#ppt_w"/>
                                          </p:val>
                                        </p:tav>
                                      </p:tavLst>
                                    </p:anim>
                                    <p:anim calcmode="lin" valueType="num">
                                      <p:cBhvr>
                                        <p:cTn id="19" dur="1000" fill="hold"/>
                                        <p:tgtEl>
                                          <p:spTgt spid="4"/>
                                        </p:tgtEl>
                                        <p:attrNameLst>
                                          <p:attrName>ppt_h</p:attrName>
                                        </p:attrNameLst>
                                      </p:cBhvr>
                                      <p:tavLst>
                                        <p:tav tm="0">
                                          <p:val>
                                            <p:fltVal val="0"/>
                                          </p:val>
                                        </p:tav>
                                        <p:tav tm="100000">
                                          <p:val>
                                            <p:strVal val="#ppt_h"/>
                                          </p:val>
                                        </p:tav>
                                      </p:tavLst>
                                    </p:anim>
                                    <p:animEffect transition="in" filter="fade">
                                      <p:cBhvr>
                                        <p:cTn id="2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4662</TotalTime>
  <Words>3172</Words>
  <Application>Microsoft Office PowerPoint</Application>
  <PresentationFormat>On-screen Show (4:3)</PresentationFormat>
  <Paragraphs>255</Paragraphs>
  <Slides>23</Slides>
  <Notes>23</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Civic</vt:lpstr>
      <vt:lpstr>Welcome</vt:lpstr>
      <vt:lpstr>Ten people…</vt:lpstr>
      <vt:lpstr>Why Lobby?</vt:lpstr>
      <vt:lpstr>Legislative Victories 1900-1999 </vt:lpstr>
      <vt:lpstr>Legislative Victories 2000-2007</vt:lpstr>
      <vt:lpstr>2008 Legislative Victory</vt:lpstr>
      <vt:lpstr>2009 Legislative Victory</vt:lpstr>
      <vt:lpstr>2010 Legislative Victories</vt:lpstr>
      <vt:lpstr>2010 Legislative Victories</vt:lpstr>
      <vt:lpstr>NYSNA’s  Legislative Priorities</vt:lpstr>
      <vt:lpstr>NYSNA’s Legislative Priorities</vt:lpstr>
      <vt:lpstr>How can I get involved?</vt:lpstr>
      <vt:lpstr>Who’s Who in Albany</vt:lpstr>
      <vt:lpstr>Functions of State Legislature</vt:lpstr>
      <vt:lpstr>House Leaders</vt:lpstr>
      <vt:lpstr>How a Bill Becomes a Law</vt:lpstr>
      <vt:lpstr>Once the bill is reviewed by the Governor….</vt:lpstr>
      <vt:lpstr>Getting Your Message Across</vt:lpstr>
      <vt:lpstr>Letter Writing </vt:lpstr>
      <vt:lpstr>Electronic Mail (e-mail)</vt:lpstr>
      <vt:lpstr>Office Visits</vt:lpstr>
      <vt:lpstr>Get Involved!</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Governmental Affairs</dc:title>
  <dc:creator>kabrams</dc:creator>
  <cp:lastModifiedBy>Kate Murphy</cp:lastModifiedBy>
  <cp:revision>600</cp:revision>
  <cp:lastPrinted>2013-03-21T18:20:21Z</cp:lastPrinted>
  <dcterms:created xsi:type="dcterms:W3CDTF">2010-05-12T14:27:26Z</dcterms:created>
  <dcterms:modified xsi:type="dcterms:W3CDTF">2013-03-25T18:49:50Z</dcterms:modified>
</cp:coreProperties>
</file>